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8"/>
  </p:notesMasterIdLst>
  <p:sldIdLst>
    <p:sldId id="256" r:id="rId2"/>
    <p:sldId id="257" r:id="rId3"/>
    <p:sldId id="273" r:id="rId4"/>
    <p:sldId id="258" r:id="rId5"/>
    <p:sldId id="296" r:id="rId6"/>
    <p:sldId id="276" r:id="rId7"/>
    <p:sldId id="259" r:id="rId8"/>
    <p:sldId id="263" r:id="rId9"/>
    <p:sldId id="264" r:id="rId10"/>
    <p:sldId id="265" r:id="rId11"/>
    <p:sldId id="285" r:id="rId12"/>
    <p:sldId id="261" r:id="rId13"/>
    <p:sldId id="284" r:id="rId14"/>
    <p:sldId id="262" r:id="rId15"/>
    <p:sldId id="283" r:id="rId16"/>
    <p:sldId id="260" r:id="rId17"/>
    <p:sldId id="286" r:id="rId18"/>
    <p:sldId id="267" r:id="rId19"/>
    <p:sldId id="268" r:id="rId20"/>
    <p:sldId id="269" r:id="rId21"/>
    <p:sldId id="290" r:id="rId22"/>
    <p:sldId id="271" r:id="rId23"/>
    <p:sldId id="280" r:id="rId24"/>
    <p:sldId id="287" r:id="rId25"/>
    <p:sldId id="292" r:id="rId26"/>
    <p:sldId id="274" r:id="rId27"/>
    <p:sldId id="281" r:id="rId28"/>
    <p:sldId id="279" r:id="rId29"/>
    <p:sldId id="288" r:id="rId30"/>
    <p:sldId id="278" r:id="rId31"/>
    <p:sldId id="277" r:id="rId32"/>
    <p:sldId id="289" r:id="rId33"/>
    <p:sldId id="291" r:id="rId34"/>
    <p:sldId id="293" r:id="rId35"/>
    <p:sldId id="294" r:id="rId36"/>
    <p:sldId id="282"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1" autoAdjust="0"/>
    <p:restoredTop sz="92781" autoAdjust="0"/>
  </p:normalViewPr>
  <p:slideViewPr>
    <p:cSldViewPr snapToGrid="0">
      <p:cViewPr varScale="1">
        <p:scale>
          <a:sx n="56" d="100"/>
          <a:sy n="56" d="100"/>
        </p:scale>
        <p:origin x="512" y="18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0B1281-11E3-40B4-9270-59B43AE02237}" type="datetimeFigureOut">
              <a:rPr lang="en-US" smtClean="0"/>
              <a:t>5/10/17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5F6BF0-B265-4925-9E35-2856D55FC6A0}" type="slidenum">
              <a:rPr lang="en-US" smtClean="0"/>
              <a:t>‹#›</a:t>
            </a:fld>
            <a:endParaRPr lang="en-US"/>
          </a:p>
        </p:txBody>
      </p:sp>
    </p:spTree>
    <p:extLst>
      <p:ext uri="{BB962C8B-B14F-4D97-AF65-F5344CB8AC3E}">
        <p14:creationId xmlns:p14="http://schemas.microsoft.com/office/powerpoint/2010/main" val="1281396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AEDD14-940F-487B-B70D-C8E0E4340819}" type="datetime1">
              <a:rPr lang="en-US" smtClean="0"/>
              <a:t>5/10/17</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BC95CC38-EE22-4C1E-8112-EE1E21B36B3D}"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19647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F1228F-B290-41E0-BEC4-5C8C845074C9}" type="datetime1">
              <a:rPr lang="en-US" smtClean="0"/>
              <a:t>5/10/17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5CC38-EE22-4C1E-8112-EE1E21B36B3D}"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12441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A6F2C0-7B3E-484F-AF9D-943076559BC6}" type="datetime1">
              <a:rPr lang="en-US" smtClean="0"/>
              <a:t>5/10/17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5CC38-EE22-4C1E-8112-EE1E21B36B3D}"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50516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5A6B66-AA39-40F1-B8E4-7ADBB80429A3}" type="datetime1">
              <a:rPr lang="en-US" smtClean="0"/>
              <a:t>5/10/17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5CC38-EE22-4C1E-8112-EE1E21B36B3D}"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76145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B39F0D-6890-4313-A3F5-9E193306C693}" type="datetime1">
              <a:rPr lang="en-US" smtClean="0"/>
              <a:t>5/10/17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5CC38-EE22-4C1E-8112-EE1E21B36B3D}"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46459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07BA66-51DE-406D-B47F-39EF082E71D4}" type="datetime1">
              <a:rPr lang="en-US" smtClean="0"/>
              <a:t>5/10/17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5CC38-EE22-4C1E-8112-EE1E21B36B3D}"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24195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1B8DAC-2B3B-4C60-A7D2-E91D052D5D21}" type="datetime1">
              <a:rPr lang="en-US" smtClean="0"/>
              <a:t>5/10/17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95CC38-EE22-4C1E-8112-EE1E21B36B3D}"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08277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B28696-2BB2-4BA7-A4B6-91AF38B5C6D3}" type="datetime1">
              <a:rPr lang="en-US" smtClean="0"/>
              <a:t>5/10/17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95CC38-EE22-4C1E-8112-EE1E21B36B3D}"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30187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115C1-3A24-43D1-8D68-425372C4B99A}" type="datetime1">
              <a:rPr lang="en-US" smtClean="0"/>
              <a:t>5/10/17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95CC38-EE22-4C1E-8112-EE1E21B36B3D}" type="slidenum">
              <a:rPr lang="en-US" smtClean="0"/>
              <a:t>‹#›</a:t>
            </a:fld>
            <a:endParaRPr lang="en-US"/>
          </a:p>
        </p:txBody>
      </p:sp>
    </p:spTree>
    <p:extLst>
      <p:ext uri="{BB962C8B-B14F-4D97-AF65-F5344CB8AC3E}">
        <p14:creationId xmlns:p14="http://schemas.microsoft.com/office/powerpoint/2010/main" val="4030287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A51A13-02B5-4386-B04D-A681611F78A0}" type="datetime1">
              <a:rPr lang="en-US" smtClean="0"/>
              <a:t>5/10/17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5CC38-EE22-4C1E-8112-EE1E21B36B3D}"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06042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5B199620-9758-458E-A992-297744F4128D}" type="datetime1">
              <a:rPr lang="en-US" smtClean="0"/>
              <a:t>5/10/17</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BC95CC38-EE22-4C1E-8112-EE1E21B36B3D}"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471560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265E0CA-31FA-412D-8D1A-9A95F071C6AF}" type="datetime1">
              <a:rPr lang="en-US" smtClean="0"/>
              <a:t>5/10/17</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BC95CC38-EE22-4C1E-8112-EE1E21B36B3D}"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23100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illiman.com/uploadedFiles/insight/Periodicals/mmi/2016-milliman-medical-index.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kff.org/health-costs/report/2016-employer-health-benefits-surve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ata.worldbank.org/indicator/SH.XPD.TOTL.Z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ata.worldbank.org/indicator/SH.XPD.TOTL.ZS" TargetMode="External"/><Relationship Id="rId3" Type="http://schemas.openxmlformats.org/officeDocument/2006/relationships/hyperlink" Target="http://data.worldbank.org/indicator/SP.URB.TOTL.IN.Z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hyperlink" Target="https://data.oecd.org/healthres/pharmaceutical-spending.htm#indicator-chart"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healthdata.org/news-release/growing-gap-between-longest-and-shortest-lifespans-us-emphasizes-need-policy-action" TargetMode="Externa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400" b="1" dirty="0"/>
              <a:t>Healthcare in the U.S. vs the U.K. or Just About Anywhere:</a:t>
            </a:r>
            <a:r>
              <a:rPr lang="en-US" sz="2000" b="1" dirty="0"/>
              <a:t/>
            </a:r>
            <a:br>
              <a:rPr lang="en-US" sz="2000" b="1" dirty="0"/>
            </a:br>
            <a:r>
              <a:rPr lang="en-US" sz="2700" b="1" dirty="0"/>
              <a:t>Don’t let the Fourth Estate Steer You Wrong</a:t>
            </a:r>
            <a:endParaRPr lang="en-US" sz="2700" dirty="0"/>
          </a:p>
        </p:txBody>
      </p:sp>
      <p:sp>
        <p:nvSpPr>
          <p:cNvPr id="3" name="Subtitle 2"/>
          <p:cNvSpPr>
            <a:spLocks noGrp="1"/>
          </p:cNvSpPr>
          <p:nvPr>
            <p:ph type="subTitle" idx="1"/>
          </p:nvPr>
        </p:nvSpPr>
        <p:spPr/>
        <p:txBody>
          <a:bodyPr>
            <a:normAutofit fontScale="62500" lnSpcReduction="20000"/>
          </a:bodyPr>
          <a:lstStyle/>
          <a:p>
            <a:r>
              <a:rPr lang="en-US" b="1" dirty="0"/>
              <a:t>Mark O. Dietrich, CPA/ABV</a:t>
            </a:r>
          </a:p>
          <a:p>
            <a:r>
              <a:rPr lang="en-US" b="1" dirty="0"/>
              <a:t>Integra International</a:t>
            </a:r>
          </a:p>
          <a:p>
            <a:r>
              <a:rPr lang="en-US" b="1" dirty="0"/>
              <a:t>Philadelphia May 20, 2017</a:t>
            </a:r>
            <a:endParaRPr lang="en-US" dirty="0"/>
          </a:p>
        </p:txBody>
      </p:sp>
      <p:sp>
        <p:nvSpPr>
          <p:cNvPr id="4" name="Slide Number Placeholder 3"/>
          <p:cNvSpPr>
            <a:spLocks noGrp="1"/>
          </p:cNvSpPr>
          <p:nvPr>
            <p:ph type="sldNum" sz="quarter" idx="12"/>
          </p:nvPr>
        </p:nvSpPr>
        <p:spPr/>
        <p:txBody>
          <a:bodyPr/>
          <a:lstStyle/>
          <a:p>
            <a:fld id="{BC95CC38-EE22-4C1E-8112-EE1E21B36B3D}" type="slidenum">
              <a:rPr lang="en-US" smtClean="0"/>
              <a:t>1</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4921" y="3531204"/>
            <a:ext cx="2629931" cy="2587760"/>
          </a:xfrm>
          <a:prstGeom prst="rect">
            <a:avLst/>
          </a:prstGeom>
        </p:spPr>
      </p:pic>
    </p:spTree>
    <p:extLst>
      <p:ext uri="{BB962C8B-B14F-4D97-AF65-F5344CB8AC3E}">
        <p14:creationId xmlns:p14="http://schemas.microsoft.com/office/powerpoint/2010/main" val="3184545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Insurance</a:t>
            </a:r>
          </a:p>
        </p:txBody>
      </p:sp>
      <p:sp>
        <p:nvSpPr>
          <p:cNvPr id="3" name="Content Placeholder 2"/>
          <p:cNvSpPr>
            <a:spLocks noGrp="1"/>
          </p:cNvSpPr>
          <p:nvPr>
            <p:ph idx="1"/>
          </p:nvPr>
        </p:nvSpPr>
        <p:spPr/>
        <p:txBody>
          <a:bodyPr/>
          <a:lstStyle/>
          <a:p>
            <a:r>
              <a:rPr lang="en-US" dirty="0"/>
              <a:t>Actuarial risk (the driver of premiums) is to a great degree a function of the size of the risk pool and the relative health of those in that pool, and the individual market is the riskiest (sickest people, smallest number of people in risk pool), followed by the small group market.  Obamacare was to a large extent focused on reforming and expanding the individual market, as well as dictating benefit structure there and in the small group market. </a:t>
            </a:r>
          </a:p>
        </p:txBody>
      </p:sp>
      <p:sp>
        <p:nvSpPr>
          <p:cNvPr id="4" name="Slide Number Placeholder 3"/>
          <p:cNvSpPr>
            <a:spLocks noGrp="1"/>
          </p:cNvSpPr>
          <p:nvPr>
            <p:ph type="sldNum" sz="quarter" idx="12"/>
          </p:nvPr>
        </p:nvSpPr>
        <p:spPr/>
        <p:txBody>
          <a:bodyPr/>
          <a:lstStyle/>
          <a:p>
            <a:fld id="{BC95CC38-EE22-4C1E-8112-EE1E21B36B3D}" type="slidenum">
              <a:rPr lang="en-US" smtClean="0"/>
              <a:t>10</a:t>
            </a:fld>
            <a:endParaRPr lang="en-US"/>
          </a:p>
        </p:txBody>
      </p:sp>
    </p:spTree>
    <p:extLst>
      <p:ext uri="{BB962C8B-B14F-4D97-AF65-F5344CB8AC3E}">
        <p14:creationId xmlns:p14="http://schemas.microsoft.com/office/powerpoint/2010/main" val="4105324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Insurance</a:t>
            </a:r>
          </a:p>
        </p:txBody>
      </p:sp>
      <p:sp>
        <p:nvSpPr>
          <p:cNvPr id="3" name="Content Placeholder 2"/>
          <p:cNvSpPr>
            <a:spLocks noGrp="1"/>
          </p:cNvSpPr>
          <p:nvPr>
            <p:ph idx="1"/>
          </p:nvPr>
        </p:nvSpPr>
        <p:spPr/>
        <p:txBody>
          <a:bodyPr>
            <a:normAutofit fontScale="92500" lnSpcReduction="20000"/>
          </a:bodyPr>
          <a:lstStyle/>
          <a:p>
            <a:r>
              <a:rPr lang="en-US" dirty="0"/>
              <a:t>“When the insurer establishes a premium for health insurance, it not only projects its expected cost outlays for subscriber medical care and administrative expenses, but also projects how much of that cost will be born directly by the subscriber through deductibles, co-pays and out of pocket payments.  For example, the 2016 </a:t>
            </a:r>
            <a:r>
              <a:rPr lang="en-US" dirty="0" err="1"/>
              <a:t>Milliman</a:t>
            </a:r>
            <a:r>
              <a:rPr lang="en-US" dirty="0"/>
              <a:t> Medical Index* found that the typical family of four had $25,800 of total medical spending, of which ~16.67% was borne by the consumer through out of pocket expenses and the balance paid through health insurance premiums.  Thus, an insurer in this scenario would see expenses (here including administration costs) of $2,150 per member per month, of which $360 would be paid by the insured, leaving $1,790 for the premium.” (Forthcoming chapter by Dietrich on capitation)</a:t>
            </a:r>
          </a:p>
          <a:p>
            <a:r>
              <a:rPr lang="en-US" dirty="0"/>
              <a:t>* </a:t>
            </a:r>
            <a:r>
              <a:rPr lang="en-US" dirty="0">
                <a:hlinkClick r:id="rId2"/>
              </a:rPr>
              <a:t>http://www.milliman.com/uploadedFiles/insight/Periodicals/mmi/2016-milliman-medical-index.pdf</a:t>
            </a:r>
            <a:r>
              <a:rPr lang="en-US" dirty="0"/>
              <a:t> </a:t>
            </a:r>
          </a:p>
          <a:p>
            <a:endParaRPr lang="en-US" dirty="0"/>
          </a:p>
        </p:txBody>
      </p:sp>
      <p:sp>
        <p:nvSpPr>
          <p:cNvPr id="4" name="Slide Number Placeholder 3"/>
          <p:cNvSpPr>
            <a:spLocks noGrp="1"/>
          </p:cNvSpPr>
          <p:nvPr>
            <p:ph type="sldNum" sz="quarter" idx="12"/>
          </p:nvPr>
        </p:nvSpPr>
        <p:spPr/>
        <p:txBody>
          <a:bodyPr/>
          <a:lstStyle/>
          <a:p>
            <a:fld id="{BC95CC38-EE22-4C1E-8112-EE1E21B36B3D}" type="slidenum">
              <a:rPr lang="en-US" smtClean="0"/>
              <a:t>11</a:t>
            </a:fld>
            <a:endParaRPr lang="en-US"/>
          </a:p>
        </p:txBody>
      </p:sp>
    </p:spTree>
    <p:extLst>
      <p:ext uri="{BB962C8B-B14F-4D97-AF65-F5344CB8AC3E}">
        <p14:creationId xmlns:p14="http://schemas.microsoft.com/office/powerpoint/2010/main" val="3858673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Insurance Markets in the U.S.</a:t>
            </a:r>
          </a:p>
        </p:txBody>
      </p:sp>
      <p:sp>
        <p:nvSpPr>
          <p:cNvPr id="3" name="Content Placeholder 2"/>
          <p:cNvSpPr>
            <a:spLocks noGrp="1"/>
          </p:cNvSpPr>
          <p:nvPr>
            <p:ph idx="1"/>
          </p:nvPr>
        </p:nvSpPr>
        <p:spPr/>
        <p:txBody>
          <a:bodyPr/>
          <a:lstStyle/>
          <a:p>
            <a:pPr marL="457200" indent="-457200">
              <a:buFont typeface="+mj-lt"/>
              <a:buAutoNum type="arabicPeriod"/>
            </a:pPr>
            <a:r>
              <a:rPr lang="en-US" dirty="0"/>
              <a:t>Self-insured market</a:t>
            </a:r>
          </a:p>
          <a:p>
            <a:pPr marL="457200" indent="-457200">
              <a:buFont typeface="+mj-lt"/>
              <a:buAutoNum type="arabicPeriod"/>
            </a:pPr>
            <a:r>
              <a:rPr lang="en-US" dirty="0"/>
              <a:t>Large group market </a:t>
            </a:r>
          </a:p>
          <a:p>
            <a:pPr marL="457200" indent="-457200">
              <a:buFont typeface="+mj-lt"/>
              <a:buAutoNum type="arabicPeriod"/>
            </a:pPr>
            <a:r>
              <a:rPr lang="en-US" dirty="0"/>
              <a:t>Small group market</a:t>
            </a:r>
          </a:p>
          <a:p>
            <a:pPr marL="457200" indent="-457200">
              <a:buFont typeface="+mj-lt"/>
              <a:buAutoNum type="arabicPeriod"/>
            </a:pPr>
            <a:r>
              <a:rPr lang="en-US" dirty="0"/>
              <a:t>Individual market</a:t>
            </a:r>
          </a:p>
          <a:p>
            <a:pPr marL="0" indent="0">
              <a:buNone/>
            </a:pPr>
            <a:endParaRPr lang="en-US" u="sng" dirty="0"/>
          </a:p>
          <a:p>
            <a:pPr marL="0" indent="0">
              <a:buNone/>
            </a:pPr>
            <a:r>
              <a:rPr lang="en-US" u="sng" dirty="0"/>
              <a:t>Ranked in order of where one would be better off …</a:t>
            </a:r>
          </a:p>
          <a:p>
            <a:pPr marL="0" indent="0">
              <a:buNone/>
            </a:pPr>
            <a:endParaRPr lang="en-US" dirty="0"/>
          </a:p>
        </p:txBody>
      </p:sp>
      <p:sp>
        <p:nvSpPr>
          <p:cNvPr id="4" name="Slide Number Placeholder 3"/>
          <p:cNvSpPr>
            <a:spLocks noGrp="1"/>
          </p:cNvSpPr>
          <p:nvPr>
            <p:ph type="sldNum" sz="quarter" idx="12"/>
          </p:nvPr>
        </p:nvSpPr>
        <p:spPr/>
        <p:txBody>
          <a:bodyPr/>
          <a:lstStyle/>
          <a:p>
            <a:fld id="{BC95CC38-EE22-4C1E-8112-EE1E21B36B3D}" type="slidenum">
              <a:rPr lang="en-US" smtClean="0"/>
              <a:t>12</a:t>
            </a:fld>
            <a:endParaRPr lang="en-US"/>
          </a:p>
        </p:txBody>
      </p:sp>
    </p:spTree>
    <p:extLst>
      <p:ext uri="{BB962C8B-B14F-4D97-AF65-F5344CB8AC3E}">
        <p14:creationId xmlns:p14="http://schemas.microsoft.com/office/powerpoint/2010/main" val="2447556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8" y="379109"/>
            <a:ext cx="9603275" cy="1343306"/>
          </a:xfrm>
        </p:spPr>
        <p:txBody>
          <a:bodyPr>
            <a:normAutofit fontScale="90000"/>
          </a:bodyPr>
          <a:lstStyle/>
          <a:p>
            <a:r>
              <a:rPr lang="en-US" dirty="0"/>
              <a:t>Small Firms have lower benefits </a:t>
            </a:r>
            <a:r>
              <a:rPr lang="en-US" b="1" i="1" dirty="0"/>
              <a:t>and</a:t>
            </a:r>
            <a:r>
              <a:rPr lang="en-US" dirty="0"/>
              <a:t> higher costs: Kaiser/</a:t>
            </a:r>
            <a:r>
              <a:rPr lang="en-US" dirty="0" err="1"/>
              <a:t>hret</a:t>
            </a:r>
            <a:r>
              <a:rPr lang="en-US" dirty="0"/>
              <a:t> employer health benefits survey 2016</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BC95CC38-EE22-4C1E-8112-EE1E21B36B3D}" type="slidenum">
              <a:rPr lang="en-US" smtClean="0"/>
              <a:t>13</a:t>
            </a:fld>
            <a:endParaRPr lang="en-US"/>
          </a:p>
        </p:txBody>
      </p:sp>
      <p:pic>
        <p:nvPicPr>
          <p:cNvPr id="6" name="Picture 5"/>
          <p:cNvPicPr>
            <a:picLocks noChangeAspect="1"/>
          </p:cNvPicPr>
          <p:nvPr/>
        </p:nvPicPr>
        <p:blipFill>
          <a:blip r:embed="rId2"/>
          <a:stretch>
            <a:fillRect/>
          </a:stretch>
        </p:blipFill>
        <p:spPr>
          <a:xfrm>
            <a:off x="1362418" y="1689364"/>
            <a:ext cx="9922525" cy="4446660"/>
          </a:xfrm>
          <a:prstGeom prst="rect">
            <a:avLst/>
          </a:prstGeom>
        </p:spPr>
      </p:pic>
    </p:spTree>
    <p:extLst>
      <p:ext uri="{BB962C8B-B14F-4D97-AF65-F5344CB8AC3E}">
        <p14:creationId xmlns:p14="http://schemas.microsoft.com/office/powerpoint/2010/main" val="494356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Insurance Markets in the U.S.</a:t>
            </a:r>
          </a:p>
        </p:txBody>
      </p:sp>
      <p:sp>
        <p:nvSpPr>
          <p:cNvPr id="3" name="Content Placeholder 2"/>
          <p:cNvSpPr>
            <a:spLocks noGrp="1"/>
          </p:cNvSpPr>
          <p:nvPr>
            <p:ph idx="1"/>
          </p:nvPr>
        </p:nvSpPr>
        <p:spPr/>
        <p:txBody>
          <a:bodyPr/>
          <a:lstStyle/>
          <a:p>
            <a:r>
              <a:rPr lang="en-US" dirty="0"/>
              <a:t>Self-Insured</a:t>
            </a:r>
          </a:p>
          <a:p>
            <a:pPr lvl="1"/>
            <a:r>
              <a:rPr lang="en-US" dirty="0"/>
              <a:t>82% of all firms in excess of 200 workers self-insure in whole or in part</a:t>
            </a:r>
          </a:p>
          <a:p>
            <a:pPr lvl="2"/>
            <a:r>
              <a:rPr lang="en-US" dirty="0"/>
              <a:t>94% of firms with 5,000 or more workers self-insure </a:t>
            </a:r>
          </a:p>
          <a:p>
            <a:pPr lvl="1"/>
            <a:r>
              <a:rPr lang="en-US" dirty="0"/>
              <a:t>More than half of all workers are employed in firms with 500 or more employees and another 14% are employed in firms with more than 100 and less than 500 workers</a:t>
            </a:r>
          </a:p>
          <a:p>
            <a:pPr lvl="2"/>
            <a:r>
              <a:rPr lang="en-US" dirty="0"/>
              <a:t>Nearly two-thirds of all workers are out of the risk pool for the small group and individual market!</a:t>
            </a:r>
          </a:p>
          <a:p>
            <a:pPr lvl="1"/>
            <a:r>
              <a:rPr lang="en-US" dirty="0"/>
              <a:t>See, e.g., </a:t>
            </a:r>
            <a:r>
              <a:rPr lang="en-US" dirty="0">
                <a:hlinkClick r:id="rId2"/>
              </a:rPr>
              <a:t>http://kff.org/health-costs/report/2016-employer-health-benefits-survey/</a:t>
            </a:r>
            <a:r>
              <a:rPr lang="en-US" dirty="0"/>
              <a:t> </a:t>
            </a:r>
          </a:p>
          <a:p>
            <a:pPr lvl="1"/>
            <a:endParaRPr lang="en-US" dirty="0"/>
          </a:p>
        </p:txBody>
      </p:sp>
      <p:sp>
        <p:nvSpPr>
          <p:cNvPr id="4" name="Slide Number Placeholder 3"/>
          <p:cNvSpPr>
            <a:spLocks noGrp="1"/>
          </p:cNvSpPr>
          <p:nvPr>
            <p:ph type="sldNum" sz="quarter" idx="12"/>
          </p:nvPr>
        </p:nvSpPr>
        <p:spPr/>
        <p:txBody>
          <a:bodyPr/>
          <a:lstStyle/>
          <a:p>
            <a:fld id="{BC95CC38-EE22-4C1E-8112-EE1E21B36B3D}" type="slidenum">
              <a:rPr lang="en-US" smtClean="0"/>
              <a:t>14</a:t>
            </a:fld>
            <a:endParaRPr lang="en-US"/>
          </a:p>
        </p:txBody>
      </p:sp>
    </p:spTree>
    <p:extLst>
      <p:ext uri="{BB962C8B-B14F-4D97-AF65-F5344CB8AC3E}">
        <p14:creationId xmlns:p14="http://schemas.microsoft.com/office/powerpoint/2010/main" val="1084139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Insurance Markets in the U.S.</a:t>
            </a:r>
          </a:p>
        </p:txBody>
      </p:sp>
      <p:sp>
        <p:nvSpPr>
          <p:cNvPr id="3" name="Content Placeholder 2"/>
          <p:cNvSpPr>
            <a:spLocks noGrp="1"/>
          </p:cNvSpPr>
          <p:nvPr>
            <p:ph idx="1"/>
          </p:nvPr>
        </p:nvSpPr>
        <p:spPr>
          <a:xfrm>
            <a:off x="1451579" y="2015732"/>
            <a:ext cx="9603275" cy="3617115"/>
          </a:xfrm>
        </p:spPr>
        <p:txBody>
          <a:bodyPr>
            <a:normAutofit fontScale="92500" lnSpcReduction="10000"/>
          </a:bodyPr>
          <a:lstStyle/>
          <a:p>
            <a:r>
              <a:rPr lang="en-US" dirty="0"/>
              <a:t>Large Group</a:t>
            </a:r>
          </a:p>
          <a:p>
            <a:pPr lvl="1"/>
            <a:r>
              <a:rPr lang="en-US" dirty="0"/>
              <a:t>Historically, more than 50 insured employees, now more than 100</a:t>
            </a:r>
          </a:p>
          <a:p>
            <a:pPr lvl="1"/>
            <a:r>
              <a:rPr lang="en-US" dirty="0"/>
              <a:t>See below</a:t>
            </a:r>
          </a:p>
          <a:p>
            <a:r>
              <a:rPr lang="en-US" dirty="0"/>
              <a:t>Small Group</a:t>
            </a:r>
          </a:p>
          <a:p>
            <a:pPr lvl="1"/>
            <a:r>
              <a:rPr lang="en-US" dirty="0"/>
              <a:t>Historically, less than 50 but now less than 100.</a:t>
            </a:r>
          </a:p>
          <a:p>
            <a:pPr lvl="1"/>
            <a:r>
              <a:rPr lang="en-US" dirty="0"/>
              <a:t>Why the change? To FORCE more insureds into the small group market to subsidize the higher costs in the small group market.</a:t>
            </a:r>
          </a:p>
          <a:p>
            <a:pPr lvl="1"/>
            <a:r>
              <a:rPr lang="en-US" dirty="0"/>
              <a:t>No such burden on the re-defined Large Group and Self-Insured markets. </a:t>
            </a:r>
          </a:p>
          <a:p>
            <a:pPr lvl="1"/>
            <a:r>
              <a:rPr lang="en-US" dirty="0"/>
              <a:t>Obamacare permits states to merge the small group market with the individual market, which is what Romney did in Massachusetts with catastrophic results that remain unfixed</a:t>
            </a:r>
          </a:p>
        </p:txBody>
      </p:sp>
      <p:sp>
        <p:nvSpPr>
          <p:cNvPr id="4" name="Slide Number Placeholder 3"/>
          <p:cNvSpPr>
            <a:spLocks noGrp="1"/>
          </p:cNvSpPr>
          <p:nvPr>
            <p:ph type="sldNum" sz="quarter" idx="12"/>
          </p:nvPr>
        </p:nvSpPr>
        <p:spPr/>
        <p:txBody>
          <a:bodyPr/>
          <a:lstStyle/>
          <a:p>
            <a:fld id="{BC95CC38-EE22-4C1E-8112-EE1E21B36B3D}" type="slidenum">
              <a:rPr lang="en-US" smtClean="0"/>
              <a:t>15</a:t>
            </a:fld>
            <a:endParaRPr lang="en-US"/>
          </a:p>
        </p:txBody>
      </p:sp>
    </p:spTree>
    <p:extLst>
      <p:ext uri="{BB962C8B-B14F-4D97-AF65-F5344CB8AC3E}">
        <p14:creationId xmlns:p14="http://schemas.microsoft.com/office/powerpoint/2010/main" val="203652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Insurance Markets in the U.S.</a:t>
            </a:r>
          </a:p>
        </p:txBody>
      </p:sp>
      <p:sp>
        <p:nvSpPr>
          <p:cNvPr id="3" name="Content Placeholder 2"/>
          <p:cNvSpPr>
            <a:spLocks noGrp="1"/>
          </p:cNvSpPr>
          <p:nvPr>
            <p:ph idx="1"/>
          </p:nvPr>
        </p:nvSpPr>
        <p:spPr/>
        <p:txBody>
          <a:bodyPr>
            <a:normAutofit fontScale="92500" lnSpcReduction="20000"/>
          </a:bodyPr>
          <a:lstStyle/>
          <a:p>
            <a:r>
              <a:rPr lang="en-US" dirty="0">
                <a:solidFill>
                  <a:schemeClr val="accent2">
                    <a:lumMod val="75000"/>
                  </a:schemeClr>
                </a:solidFill>
              </a:rPr>
              <a:t>Individual Market</a:t>
            </a:r>
          </a:p>
          <a:p>
            <a:pPr lvl="1"/>
            <a:r>
              <a:rPr lang="en-US" dirty="0">
                <a:solidFill>
                  <a:schemeClr val="accent2">
                    <a:lumMod val="75000"/>
                  </a:schemeClr>
                </a:solidFill>
              </a:rPr>
              <a:t>Targeted by Obamacare and the </a:t>
            </a:r>
            <a:r>
              <a:rPr lang="en-US" dirty="0" err="1">
                <a:solidFill>
                  <a:schemeClr val="accent2">
                    <a:lumMod val="75000"/>
                  </a:schemeClr>
                </a:solidFill>
              </a:rPr>
              <a:t>AHCA</a:t>
            </a:r>
            <a:endParaRPr lang="en-US" dirty="0">
              <a:solidFill>
                <a:schemeClr val="accent2">
                  <a:lumMod val="75000"/>
                </a:schemeClr>
              </a:solidFill>
            </a:endParaRPr>
          </a:p>
          <a:p>
            <a:pPr lvl="1"/>
            <a:r>
              <a:rPr lang="en-US" dirty="0">
                <a:solidFill>
                  <a:schemeClr val="accent2">
                    <a:lumMod val="75000"/>
                  </a:schemeClr>
                </a:solidFill>
              </a:rPr>
              <a:t>Home to those with preexisting conditions, many who cannot work, self-employed individuals and those otherwise ineligible for public </a:t>
            </a:r>
            <a:r>
              <a:rPr lang="en-US" dirty="0" err="1">
                <a:solidFill>
                  <a:schemeClr val="accent2">
                    <a:lumMod val="75000"/>
                  </a:schemeClr>
                </a:solidFill>
              </a:rPr>
              <a:t>programmes</a:t>
            </a:r>
            <a:r>
              <a:rPr lang="en-US" dirty="0">
                <a:solidFill>
                  <a:schemeClr val="accent2">
                    <a:lumMod val="75000"/>
                  </a:schemeClr>
                </a:solidFill>
              </a:rPr>
              <a:t> such as Medicaid</a:t>
            </a:r>
          </a:p>
          <a:p>
            <a:pPr lvl="1"/>
            <a:r>
              <a:rPr lang="en-US" b="1" dirty="0">
                <a:solidFill>
                  <a:schemeClr val="accent2">
                    <a:lumMod val="75000"/>
                  </a:schemeClr>
                </a:solidFill>
              </a:rPr>
              <a:t>An actuarial nightmare that cannot be fixed</a:t>
            </a:r>
          </a:p>
          <a:p>
            <a:r>
              <a:rPr lang="en-US" dirty="0">
                <a:solidFill>
                  <a:schemeClr val="accent2">
                    <a:lumMod val="75000"/>
                  </a:schemeClr>
                </a:solidFill>
              </a:rPr>
              <a:t>Actuarial Nightmare</a:t>
            </a:r>
          </a:p>
          <a:p>
            <a:pPr lvl="1"/>
            <a:r>
              <a:rPr lang="en-US" dirty="0">
                <a:solidFill>
                  <a:schemeClr val="accent2">
                    <a:lumMod val="75000"/>
                  </a:schemeClr>
                </a:solidFill>
              </a:rPr>
              <a:t>~6% of insured in this pool, BUT, each state has its own pool and the number of insureds varies radically</a:t>
            </a:r>
          </a:p>
          <a:p>
            <a:pPr lvl="1"/>
            <a:r>
              <a:rPr lang="en-US" dirty="0">
                <a:solidFill>
                  <a:schemeClr val="accent2">
                    <a:lumMod val="75000"/>
                  </a:schemeClr>
                </a:solidFill>
              </a:rPr>
              <a:t>The small number of healthy individuals are stuck with the cost of covering those with preexisting conditions, while 94% of the insured avoid the cost …</a:t>
            </a:r>
          </a:p>
        </p:txBody>
      </p:sp>
      <p:sp>
        <p:nvSpPr>
          <p:cNvPr id="4" name="Slide Number Placeholder 3"/>
          <p:cNvSpPr>
            <a:spLocks noGrp="1"/>
          </p:cNvSpPr>
          <p:nvPr>
            <p:ph type="sldNum" sz="quarter" idx="12"/>
          </p:nvPr>
        </p:nvSpPr>
        <p:spPr/>
        <p:txBody>
          <a:bodyPr/>
          <a:lstStyle/>
          <a:p>
            <a:fld id="{BC95CC38-EE22-4C1E-8112-EE1E21B36B3D}" type="slidenum">
              <a:rPr lang="en-US" smtClean="0"/>
              <a:t>16</a:t>
            </a:fld>
            <a:endParaRPr lang="en-US"/>
          </a:p>
        </p:txBody>
      </p:sp>
    </p:spTree>
    <p:extLst>
      <p:ext uri="{BB962C8B-B14F-4D97-AF65-F5344CB8AC3E}">
        <p14:creationId xmlns:p14="http://schemas.microsoft.com/office/powerpoint/2010/main" val="264994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4" end="4"/>
                                            </p:txEl>
                                          </p:spTgt>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p:cTn id="4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Across a pond or two</a:t>
            </a:r>
          </a:p>
        </p:txBody>
      </p:sp>
      <p:sp>
        <p:nvSpPr>
          <p:cNvPr id="6" name="Text Placeholder 5"/>
          <p:cNvSpPr>
            <a:spLocks noGrp="1"/>
          </p:cNvSpPr>
          <p:nvPr>
            <p:ph type="body" idx="1"/>
          </p:nvPr>
        </p:nvSpPr>
        <p:spPr/>
        <p:txBody>
          <a:bodyPr/>
          <a:lstStyle/>
          <a:p>
            <a:r>
              <a:rPr lang="en-US" dirty="0"/>
              <a:t>Australia and the UK</a:t>
            </a:r>
          </a:p>
        </p:txBody>
      </p:sp>
      <p:sp>
        <p:nvSpPr>
          <p:cNvPr id="4" name="Slide Number Placeholder 3"/>
          <p:cNvSpPr>
            <a:spLocks noGrp="1"/>
          </p:cNvSpPr>
          <p:nvPr>
            <p:ph type="sldNum" sz="quarter" idx="12"/>
          </p:nvPr>
        </p:nvSpPr>
        <p:spPr/>
        <p:txBody>
          <a:bodyPr/>
          <a:lstStyle/>
          <a:p>
            <a:fld id="{BC95CC38-EE22-4C1E-8112-EE1E21B36B3D}" type="slidenum">
              <a:rPr lang="en-US" smtClean="0"/>
              <a:t>17</a:t>
            </a:fld>
            <a:endParaRPr lang="en-US"/>
          </a:p>
        </p:txBody>
      </p:sp>
    </p:spTree>
    <p:extLst>
      <p:ext uri="{BB962C8B-B14F-4D97-AF65-F5344CB8AC3E}">
        <p14:creationId xmlns:p14="http://schemas.microsoft.com/office/powerpoint/2010/main" val="1175742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Australia vs U.S.</a:t>
            </a:r>
          </a:p>
        </p:txBody>
      </p:sp>
      <p:sp>
        <p:nvSpPr>
          <p:cNvPr id="3" name="Content Placeholder 2"/>
          <p:cNvSpPr>
            <a:spLocks noGrp="1"/>
          </p:cNvSpPr>
          <p:nvPr>
            <p:ph idx="1"/>
          </p:nvPr>
        </p:nvSpPr>
        <p:spPr/>
        <p:txBody>
          <a:bodyPr>
            <a:normAutofit fontScale="92500" lnSpcReduction="10000"/>
          </a:bodyPr>
          <a:lstStyle/>
          <a:p>
            <a:r>
              <a:rPr lang="en-US" dirty="0"/>
              <a:t>Spends around 9.4% of GDP on Healthcare vs 17.1% in U.S. in 2014</a:t>
            </a:r>
          </a:p>
          <a:p>
            <a:r>
              <a:rPr lang="en-US" dirty="0"/>
              <a:t>Per capita spending in US dollars of $6,031 in Aus. vs $9,403 in U.S.</a:t>
            </a:r>
          </a:p>
          <a:p>
            <a:r>
              <a:rPr lang="en-US" dirty="0"/>
              <a:t>Physicians per 1,000 population of 3.3 in Aus. vs 2.5 in U.S.</a:t>
            </a:r>
          </a:p>
          <a:p>
            <a:r>
              <a:rPr lang="en-US" dirty="0"/>
              <a:t>Hospital beds per 1,000 population of 3.9 in Aus. vs 2.9 in U.S.</a:t>
            </a:r>
          </a:p>
          <a:p>
            <a:r>
              <a:rPr lang="en-US" dirty="0"/>
              <a:t>Percent of healthcare spending by government 67% in Aus. vs 48%  in U.S.  (Depending on what source you use)</a:t>
            </a:r>
          </a:p>
          <a:p>
            <a:r>
              <a:rPr lang="en-US" dirty="0"/>
              <a:t>89% of population in Australia is urban vs 82% in U.S.!</a:t>
            </a:r>
          </a:p>
          <a:p>
            <a:r>
              <a:rPr lang="en-US" dirty="0">
                <a:hlinkClick r:id="rId2"/>
              </a:rPr>
              <a:t>http://data.worldbank.org/indicator/SH.XPD.TOTL.ZS</a:t>
            </a:r>
            <a:r>
              <a:rPr lang="en-US" dirty="0"/>
              <a:t> </a:t>
            </a:r>
          </a:p>
        </p:txBody>
      </p:sp>
      <p:sp>
        <p:nvSpPr>
          <p:cNvPr id="4" name="Slide Number Placeholder 3"/>
          <p:cNvSpPr>
            <a:spLocks noGrp="1"/>
          </p:cNvSpPr>
          <p:nvPr>
            <p:ph type="sldNum" sz="quarter" idx="12"/>
          </p:nvPr>
        </p:nvSpPr>
        <p:spPr/>
        <p:txBody>
          <a:bodyPr/>
          <a:lstStyle/>
          <a:p>
            <a:fld id="{BC95CC38-EE22-4C1E-8112-EE1E21B36B3D}" type="slidenum">
              <a:rPr lang="en-US" smtClean="0"/>
              <a:t>18</a:t>
            </a:fld>
            <a:endParaRPr lang="en-US"/>
          </a:p>
        </p:txBody>
      </p:sp>
      <p:sp>
        <p:nvSpPr>
          <p:cNvPr id="5" name="TextBox 4"/>
          <p:cNvSpPr txBox="1"/>
          <p:nvPr/>
        </p:nvSpPr>
        <p:spPr>
          <a:xfrm>
            <a:off x="8398701" y="1950929"/>
            <a:ext cx="2708754" cy="923330"/>
          </a:xfrm>
          <a:prstGeom prst="rect">
            <a:avLst/>
          </a:prstGeom>
          <a:noFill/>
        </p:spPr>
        <p:txBody>
          <a:bodyPr wrap="square" rtlCol="0">
            <a:spAutoFit/>
          </a:bodyPr>
          <a:lstStyle/>
          <a:p>
            <a:r>
              <a:rPr lang="en-US" dirty="0">
                <a:solidFill>
                  <a:schemeClr val="accent2">
                    <a:lumMod val="75000"/>
                  </a:schemeClr>
                </a:solidFill>
              </a:rPr>
              <a:t>Remember what I said in the Prologue about population density</a:t>
            </a:r>
          </a:p>
        </p:txBody>
      </p:sp>
    </p:spTree>
    <p:extLst>
      <p:ext uri="{BB962C8B-B14F-4D97-AF65-F5344CB8AC3E}">
        <p14:creationId xmlns:p14="http://schemas.microsoft.com/office/powerpoint/2010/main" val="375445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Australia</a:t>
            </a:r>
          </a:p>
        </p:txBody>
      </p:sp>
      <p:sp>
        <p:nvSpPr>
          <p:cNvPr id="3" name="Content Placeholder 2"/>
          <p:cNvSpPr>
            <a:spLocks noGrp="1"/>
          </p:cNvSpPr>
          <p:nvPr>
            <p:ph idx="1"/>
          </p:nvPr>
        </p:nvSpPr>
        <p:spPr/>
        <p:txBody>
          <a:bodyPr>
            <a:normAutofit/>
          </a:bodyPr>
          <a:lstStyle/>
          <a:p>
            <a:r>
              <a:rPr lang="en-US" dirty="0"/>
              <a:t>Government collects a 2% Medicare tax on taxable incomes</a:t>
            </a:r>
          </a:p>
          <a:p>
            <a:r>
              <a:rPr lang="en-US" dirty="0"/>
              <a:t>Government pays significant portion of expenses, e.g., </a:t>
            </a:r>
            <a:r>
              <a:rPr lang="en-GB" dirty="0"/>
              <a:t>75% general practitioner; 85% specialist services and 100% in-hospital care costs</a:t>
            </a:r>
          </a:p>
          <a:p>
            <a:r>
              <a:rPr lang="en-GB" dirty="0"/>
              <a:t>Patient pays fixed cost per Rx, with government picking up balance</a:t>
            </a:r>
          </a:p>
          <a:p>
            <a:r>
              <a:rPr lang="en-GB" dirty="0"/>
              <a:t>Certain services are not covered, e.g., dentistry, optometry and ambulance</a:t>
            </a:r>
          </a:p>
        </p:txBody>
      </p:sp>
      <p:sp>
        <p:nvSpPr>
          <p:cNvPr id="4" name="Slide Number Placeholder 3"/>
          <p:cNvSpPr>
            <a:spLocks noGrp="1"/>
          </p:cNvSpPr>
          <p:nvPr>
            <p:ph type="sldNum" sz="quarter" idx="12"/>
          </p:nvPr>
        </p:nvSpPr>
        <p:spPr/>
        <p:txBody>
          <a:bodyPr/>
          <a:lstStyle/>
          <a:p>
            <a:fld id="{BC95CC38-EE22-4C1E-8112-EE1E21B36B3D}" type="slidenum">
              <a:rPr lang="en-US" smtClean="0"/>
              <a:t>19</a:t>
            </a:fld>
            <a:endParaRPr lang="en-US"/>
          </a:p>
        </p:txBody>
      </p:sp>
    </p:spTree>
    <p:extLst>
      <p:ext uri="{BB962C8B-B14F-4D97-AF65-F5344CB8AC3E}">
        <p14:creationId xmlns:p14="http://schemas.microsoft.com/office/powerpoint/2010/main" val="67493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Programme</a:t>
            </a:r>
            <a:endParaRPr lang="en-US" dirty="0"/>
          </a:p>
        </p:txBody>
      </p:sp>
      <p:sp>
        <p:nvSpPr>
          <p:cNvPr id="3" name="Content Placeholder 2"/>
          <p:cNvSpPr>
            <a:spLocks noGrp="1"/>
          </p:cNvSpPr>
          <p:nvPr>
            <p:ph idx="1"/>
          </p:nvPr>
        </p:nvSpPr>
        <p:spPr/>
        <p:txBody>
          <a:bodyPr>
            <a:noAutofit/>
          </a:bodyPr>
          <a:lstStyle/>
          <a:p>
            <a:r>
              <a:rPr lang="en-US" dirty="0"/>
              <a:t>How Health Insurance “works” in the U.S.</a:t>
            </a:r>
          </a:p>
          <a:p>
            <a:r>
              <a:rPr lang="en-US" dirty="0"/>
              <a:t>Contrasts and similarities among major healthcare systems</a:t>
            </a:r>
          </a:p>
          <a:p>
            <a:r>
              <a:rPr lang="en-US" dirty="0" err="1"/>
              <a:t>Globalisation</a:t>
            </a:r>
            <a:r>
              <a:rPr lang="en-US" dirty="0"/>
              <a:t> of regulatory schemes</a:t>
            </a:r>
          </a:p>
          <a:p>
            <a:r>
              <a:rPr lang="en-US" dirty="0"/>
              <a:t>How the U.S. Exports Wealth to the G-7 and others via Rx Drug Subsidies</a:t>
            </a:r>
          </a:p>
          <a:p>
            <a:r>
              <a:rPr lang="en-US" dirty="0"/>
              <a:t>Private/Public Equity versus the (so-called) Not for Profit Players</a:t>
            </a:r>
          </a:p>
          <a:p>
            <a:endParaRPr lang="en-US" dirty="0"/>
          </a:p>
          <a:p>
            <a:r>
              <a:rPr lang="en-US" sz="1800" dirty="0"/>
              <a:t>With thanks to Ray Stanbridge, Stanbridge Accountants, Lincoln, UK for his insights on Australia, New Zealand and UK</a:t>
            </a:r>
          </a:p>
        </p:txBody>
      </p:sp>
      <p:sp>
        <p:nvSpPr>
          <p:cNvPr id="4" name="Slide Number Placeholder 3"/>
          <p:cNvSpPr>
            <a:spLocks noGrp="1"/>
          </p:cNvSpPr>
          <p:nvPr>
            <p:ph type="sldNum" sz="quarter" idx="12"/>
          </p:nvPr>
        </p:nvSpPr>
        <p:spPr/>
        <p:txBody>
          <a:bodyPr/>
          <a:lstStyle/>
          <a:p>
            <a:fld id="{BC95CC38-EE22-4C1E-8112-EE1E21B36B3D}" type="slidenum">
              <a:rPr lang="en-US" smtClean="0"/>
              <a:t>2</a:t>
            </a:fld>
            <a:endParaRPr lang="en-US"/>
          </a:p>
        </p:txBody>
      </p:sp>
    </p:spTree>
    <p:extLst>
      <p:ext uri="{BB962C8B-B14F-4D97-AF65-F5344CB8AC3E}">
        <p14:creationId xmlns:p14="http://schemas.microsoft.com/office/powerpoint/2010/main" val="4112602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Australia</a:t>
            </a:r>
          </a:p>
        </p:txBody>
      </p:sp>
      <p:sp>
        <p:nvSpPr>
          <p:cNvPr id="3" name="Content Placeholder 2"/>
          <p:cNvSpPr>
            <a:spLocks noGrp="1"/>
          </p:cNvSpPr>
          <p:nvPr>
            <p:ph idx="1"/>
          </p:nvPr>
        </p:nvSpPr>
        <p:spPr/>
        <p:txBody>
          <a:bodyPr/>
          <a:lstStyle/>
          <a:p>
            <a:r>
              <a:rPr lang="en-GB" dirty="0"/>
              <a:t>Australians are </a:t>
            </a:r>
            <a:r>
              <a:rPr lang="en-GB" b="1" i="1" dirty="0"/>
              <a:t>required</a:t>
            </a:r>
            <a:r>
              <a:rPr lang="en-GB" dirty="0"/>
              <a:t> to have private medical insurance to cover the out of pocket expense, or higher income earners pay an additional 1-1 ½% tax.</a:t>
            </a:r>
          </a:p>
          <a:p>
            <a:pPr lvl="1"/>
            <a:r>
              <a:rPr lang="en-US" dirty="0"/>
              <a:t>Some of this cost is rebated/</a:t>
            </a:r>
            <a:r>
              <a:rPr lang="en-US" dirty="0" err="1"/>
              <a:t>subsidised</a:t>
            </a:r>
            <a:r>
              <a:rPr lang="en-US" dirty="0"/>
              <a:t> depending on income level</a:t>
            </a:r>
          </a:p>
          <a:p>
            <a:pPr lvl="1"/>
            <a:r>
              <a:rPr lang="en-US" dirty="0"/>
              <a:t>I did not hear any reporting by the 4</a:t>
            </a:r>
            <a:r>
              <a:rPr lang="en-US" baseline="30000" dirty="0"/>
              <a:t>th</a:t>
            </a:r>
            <a:r>
              <a:rPr lang="en-US" dirty="0"/>
              <a:t> estate about this requirement when the Aussie PM was here</a:t>
            </a:r>
          </a:p>
          <a:p>
            <a:r>
              <a:rPr lang="en-US" dirty="0"/>
              <a:t>Insurance is “community rated” with no discrimination for medical history, age and health status BUT (and a BIG but) pre-existing conditions may have a waiting period of up to 12 months </a:t>
            </a:r>
          </a:p>
        </p:txBody>
      </p:sp>
      <p:sp>
        <p:nvSpPr>
          <p:cNvPr id="4" name="Slide Number Placeholder 3"/>
          <p:cNvSpPr>
            <a:spLocks noGrp="1"/>
          </p:cNvSpPr>
          <p:nvPr>
            <p:ph type="sldNum" sz="quarter" idx="12"/>
          </p:nvPr>
        </p:nvSpPr>
        <p:spPr/>
        <p:txBody>
          <a:bodyPr/>
          <a:lstStyle/>
          <a:p>
            <a:fld id="{BC95CC38-EE22-4C1E-8112-EE1E21B36B3D}" type="slidenum">
              <a:rPr lang="en-US" smtClean="0"/>
              <a:t>20</a:t>
            </a:fld>
            <a:endParaRPr lang="en-US"/>
          </a:p>
        </p:txBody>
      </p:sp>
    </p:spTree>
    <p:extLst>
      <p:ext uri="{BB962C8B-B14F-4D97-AF65-F5344CB8AC3E}">
        <p14:creationId xmlns:p14="http://schemas.microsoft.com/office/powerpoint/2010/main" val="3205848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Zealand quick hit</a:t>
            </a:r>
          </a:p>
        </p:txBody>
      </p:sp>
      <p:sp>
        <p:nvSpPr>
          <p:cNvPr id="3" name="Content Placeholder 2"/>
          <p:cNvSpPr>
            <a:spLocks noGrp="1"/>
          </p:cNvSpPr>
          <p:nvPr>
            <p:ph idx="1"/>
          </p:nvPr>
        </p:nvSpPr>
        <p:spPr/>
        <p:txBody>
          <a:bodyPr/>
          <a:lstStyle/>
          <a:p>
            <a:r>
              <a:rPr lang="en-US" dirty="0"/>
              <a:t>Approximately 25% of New Zealanders have private health insurance due to long waits in the government hospitals</a:t>
            </a:r>
          </a:p>
          <a:p>
            <a:r>
              <a:rPr lang="en-US" dirty="0"/>
              <a:t>Charges are made for primary care visits</a:t>
            </a:r>
          </a:p>
          <a:p>
            <a:r>
              <a:rPr lang="en-US" dirty="0"/>
              <a:t>THERE ARE NO LAWSUITS PERMITTED AGAINST DOCTORS, HOSPITALS, ETC. FOR MEDICAL ACCIDENTS</a:t>
            </a:r>
          </a:p>
          <a:p>
            <a:r>
              <a:rPr lang="en-US" dirty="0"/>
              <a:t>There is a tight immigration policy to preclude unhealthy individuals from immigrating!</a:t>
            </a:r>
          </a:p>
        </p:txBody>
      </p:sp>
      <p:sp>
        <p:nvSpPr>
          <p:cNvPr id="4" name="Slide Number Placeholder 3"/>
          <p:cNvSpPr>
            <a:spLocks noGrp="1"/>
          </p:cNvSpPr>
          <p:nvPr>
            <p:ph type="sldNum" sz="quarter" idx="12"/>
          </p:nvPr>
        </p:nvSpPr>
        <p:spPr/>
        <p:txBody>
          <a:bodyPr/>
          <a:lstStyle/>
          <a:p>
            <a:fld id="{BC95CC38-EE22-4C1E-8112-EE1E21B36B3D}" type="slidenum">
              <a:rPr lang="en-US" smtClean="0"/>
              <a:t>21</a:t>
            </a:fld>
            <a:endParaRPr lang="en-US"/>
          </a:p>
        </p:txBody>
      </p:sp>
    </p:spTree>
    <p:extLst>
      <p:ext uri="{BB962C8B-B14F-4D97-AF65-F5344CB8AC3E}">
        <p14:creationId xmlns:p14="http://schemas.microsoft.com/office/powerpoint/2010/main" val="1983602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U.K. vs U.S.</a:t>
            </a:r>
          </a:p>
        </p:txBody>
      </p:sp>
      <p:sp>
        <p:nvSpPr>
          <p:cNvPr id="3" name="Content Placeholder 2"/>
          <p:cNvSpPr>
            <a:spLocks noGrp="1"/>
          </p:cNvSpPr>
          <p:nvPr>
            <p:ph idx="1"/>
          </p:nvPr>
        </p:nvSpPr>
        <p:spPr/>
        <p:txBody>
          <a:bodyPr>
            <a:normAutofit fontScale="85000" lnSpcReduction="10000"/>
          </a:bodyPr>
          <a:lstStyle/>
          <a:p>
            <a:r>
              <a:rPr lang="en-US" dirty="0"/>
              <a:t>Spends around 9.1% of GDP on Healthcare vs 17.1% in U.S. in 2014</a:t>
            </a:r>
          </a:p>
          <a:p>
            <a:r>
              <a:rPr lang="en-US" dirty="0"/>
              <a:t>Per capita spending in dollars of $3,935 in UK vs $9,403 in U.S.</a:t>
            </a:r>
          </a:p>
          <a:p>
            <a:r>
              <a:rPr lang="en-US" dirty="0"/>
              <a:t>Physicians per 1,000 population of 2.8 in UK vs 2.5 in U.S.</a:t>
            </a:r>
          </a:p>
          <a:p>
            <a:r>
              <a:rPr lang="en-US" dirty="0"/>
              <a:t>Hospital beds per 1,000 population of 2.9 in UK vs 2.9 in U.S.</a:t>
            </a:r>
          </a:p>
          <a:p>
            <a:r>
              <a:rPr lang="en-US" dirty="0"/>
              <a:t>Percent of healthcare spending by government 83% in UK vs 48% (Depending on what source you use)</a:t>
            </a:r>
          </a:p>
          <a:p>
            <a:r>
              <a:rPr lang="en-US" dirty="0"/>
              <a:t>83% of population (65 mill) is urban (8.7 mill in London) vs 82% in U.S.!</a:t>
            </a:r>
          </a:p>
          <a:p>
            <a:r>
              <a:rPr lang="en-US" sz="2000" dirty="0">
                <a:hlinkClick r:id="rId2"/>
              </a:rPr>
              <a:t>http://data.worldbank.org/indicator/SH.XPD.TOTL.ZS</a:t>
            </a:r>
            <a:r>
              <a:rPr lang="en-US" sz="2000" dirty="0"/>
              <a:t> </a:t>
            </a:r>
          </a:p>
          <a:p>
            <a:r>
              <a:rPr lang="en-US" sz="2000" dirty="0">
                <a:hlinkClick r:id="rId3"/>
              </a:rPr>
              <a:t>http://data.worldbank.org/indicator/SP.URB.TOTL.IN.ZS</a:t>
            </a:r>
            <a:r>
              <a:rPr lang="en-US" sz="2000" dirty="0"/>
              <a:t> </a:t>
            </a:r>
          </a:p>
        </p:txBody>
      </p:sp>
      <p:sp>
        <p:nvSpPr>
          <p:cNvPr id="4" name="Slide Number Placeholder 3"/>
          <p:cNvSpPr>
            <a:spLocks noGrp="1"/>
          </p:cNvSpPr>
          <p:nvPr>
            <p:ph type="sldNum" sz="quarter" idx="12"/>
          </p:nvPr>
        </p:nvSpPr>
        <p:spPr/>
        <p:txBody>
          <a:bodyPr/>
          <a:lstStyle/>
          <a:p>
            <a:fld id="{BC95CC38-EE22-4C1E-8112-EE1E21B36B3D}" type="slidenum">
              <a:rPr lang="en-US" smtClean="0"/>
              <a:t>22</a:t>
            </a:fld>
            <a:endParaRPr lang="en-US"/>
          </a:p>
        </p:txBody>
      </p:sp>
      <p:sp>
        <p:nvSpPr>
          <p:cNvPr id="5" name="TextBox 4"/>
          <p:cNvSpPr txBox="1"/>
          <p:nvPr/>
        </p:nvSpPr>
        <p:spPr>
          <a:xfrm>
            <a:off x="8398701" y="1945905"/>
            <a:ext cx="2708754" cy="1477328"/>
          </a:xfrm>
          <a:prstGeom prst="rect">
            <a:avLst/>
          </a:prstGeom>
          <a:noFill/>
        </p:spPr>
        <p:txBody>
          <a:bodyPr wrap="square" rtlCol="0">
            <a:spAutoFit/>
          </a:bodyPr>
          <a:lstStyle/>
          <a:p>
            <a:r>
              <a:rPr lang="en-US" dirty="0">
                <a:solidFill>
                  <a:schemeClr val="accent2">
                    <a:lumMod val="75000"/>
                  </a:schemeClr>
                </a:solidFill>
              </a:rPr>
              <a:t>Remember what I said in the Prologue about population density - and about state to state differences in US</a:t>
            </a:r>
          </a:p>
        </p:txBody>
      </p:sp>
    </p:spTree>
    <p:extLst>
      <p:ext uri="{BB962C8B-B14F-4D97-AF65-F5344CB8AC3E}">
        <p14:creationId xmlns:p14="http://schemas.microsoft.com/office/powerpoint/2010/main" val="401957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National Health Service (NHS)</a:t>
            </a:r>
            <a:endParaRPr lang="en-US" dirty="0"/>
          </a:p>
        </p:txBody>
      </p:sp>
      <p:sp>
        <p:nvSpPr>
          <p:cNvPr id="3" name="Content Placeholder 2"/>
          <p:cNvSpPr>
            <a:spLocks noGrp="1"/>
          </p:cNvSpPr>
          <p:nvPr>
            <p:ph idx="1"/>
          </p:nvPr>
        </p:nvSpPr>
        <p:spPr/>
        <p:txBody>
          <a:bodyPr>
            <a:normAutofit fontScale="92500"/>
          </a:bodyPr>
          <a:lstStyle/>
          <a:p>
            <a:r>
              <a:rPr lang="en-US" dirty="0"/>
              <a:t>Founded in 1948</a:t>
            </a:r>
          </a:p>
          <a:p>
            <a:r>
              <a:rPr lang="en-US" dirty="0"/>
              <a:t>Byzantine structure, heavily populated with political appointees and high management costs</a:t>
            </a:r>
          </a:p>
          <a:p>
            <a:r>
              <a:rPr lang="en-GB" dirty="0"/>
              <a:t>Clinical Commissioning Groups (CCGs) commission most of the hospital and community NHS services in their local area</a:t>
            </a:r>
          </a:p>
          <a:p>
            <a:r>
              <a:rPr lang="en-GB" dirty="0"/>
              <a:t>NHS Trusts get money from CCGs and own hospitals and equipment, etc.</a:t>
            </a:r>
          </a:p>
          <a:p>
            <a:r>
              <a:rPr lang="en-GB" dirty="0"/>
              <a:t>GPs (general practitioners) control vast sums of spending in the UK through a system similar to capitation; many of these practices are privately owned and the doctors make substantial incomes. </a:t>
            </a:r>
            <a:endParaRPr lang="en-US" dirty="0"/>
          </a:p>
        </p:txBody>
      </p:sp>
      <p:sp>
        <p:nvSpPr>
          <p:cNvPr id="4" name="Slide Number Placeholder 3"/>
          <p:cNvSpPr>
            <a:spLocks noGrp="1"/>
          </p:cNvSpPr>
          <p:nvPr>
            <p:ph type="sldNum" sz="quarter" idx="12"/>
          </p:nvPr>
        </p:nvSpPr>
        <p:spPr/>
        <p:txBody>
          <a:bodyPr/>
          <a:lstStyle/>
          <a:p>
            <a:fld id="{BC95CC38-EE22-4C1E-8112-EE1E21B36B3D}" type="slidenum">
              <a:rPr lang="en-US" smtClean="0"/>
              <a:t>23</a:t>
            </a:fld>
            <a:endParaRPr lang="en-US"/>
          </a:p>
        </p:txBody>
      </p:sp>
    </p:spTree>
    <p:extLst>
      <p:ext uri="{BB962C8B-B14F-4D97-AF65-F5344CB8AC3E}">
        <p14:creationId xmlns:p14="http://schemas.microsoft.com/office/powerpoint/2010/main" val="4087622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Private medical insurance (PMI)</a:t>
            </a:r>
          </a:p>
        </p:txBody>
      </p:sp>
      <p:sp>
        <p:nvSpPr>
          <p:cNvPr id="3" name="Content Placeholder 2"/>
          <p:cNvSpPr>
            <a:spLocks noGrp="1"/>
          </p:cNvSpPr>
          <p:nvPr>
            <p:ph idx="1"/>
          </p:nvPr>
        </p:nvSpPr>
        <p:spPr>
          <a:xfrm>
            <a:off x="1451579" y="2015732"/>
            <a:ext cx="9603275" cy="3767094"/>
          </a:xfrm>
        </p:spPr>
        <p:txBody>
          <a:bodyPr>
            <a:normAutofit fontScale="92500" lnSpcReduction="10000"/>
          </a:bodyPr>
          <a:lstStyle/>
          <a:p>
            <a:r>
              <a:rPr lang="en-US" dirty="0"/>
              <a:t>Why PMI?</a:t>
            </a:r>
          </a:p>
          <a:p>
            <a:pPr lvl="1"/>
            <a:r>
              <a:rPr lang="en-US" dirty="0" err="1"/>
              <a:t>Longggg</a:t>
            </a:r>
            <a:r>
              <a:rPr lang="en-US" dirty="0"/>
              <a:t> waits for services in many, but not all, CCG districts</a:t>
            </a:r>
          </a:p>
          <a:p>
            <a:pPr lvl="1"/>
            <a:r>
              <a:rPr lang="en-US" dirty="0"/>
              <a:t>Quality concerns</a:t>
            </a:r>
          </a:p>
          <a:p>
            <a:pPr lvl="1"/>
            <a:r>
              <a:rPr lang="en-US" dirty="0"/>
              <a:t>Certain drugs and treatments not available through NHS</a:t>
            </a:r>
          </a:p>
          <a:p>
            <a:r>
              <a:rPr lang="en-US" dirty="0"/>
              <a:t>Represents as much as 20% of overall spending in UK</a:t>
            </a:r>
          </a:p>
          <a:p>
            <a:r>
              <a:rPr lang="en-US" dirty="0"/>
              <a:t>Much of this is concentrated in London, with more than 15% having PMI</a:t>
            </a:r>
          </a:p>
          <a:p>
            <a:r>
              <a:rPr lang="en-US" dirty="0"/>
              <a:t>There is no tax deduction for health insurance, there is actually a tax on premiums of 12%</a:t>
            </a:r>
          </a:p>
          <a:p>
            <a:r>
              <a:rPr lang="en-US" dirty="0"/>
              <a:t>NHS contracts with private medical providers through the CCGs; now represents around 30% of all NHS spending</a:t>
            </a:r>
          </a:p>
          <a:p>
            <a:endParaRPr lang="en-US" dirty="0"/>
          </a:p>
        </p:txBody>
      </p:sp>
      <p:sp>
        <p:nvSpPr>
          <p:cNvPr id="4" name="Slide Number Placeholder 3"/>
          <p:cNvSpPr>
            <a:spLocks noGrp="1"/>
          </p:cNvSpPr>
          <p:nvPr>
            <p:ph type="sldNum" sz="quarter" idx="12"/>
          </p:nvPr>
        </p:nvSpPr>
        <p:spPr/>
        <p:txBody>
          <a:bodyPr/>
          <a:lstStyle/>
          <a:p>
            <a:fld id="{BC95CC38-EE22-4C1E-8112-EE1E21B36B3D}" type="slidenum">
              <a:rPr lang="en-US" smtClean="0"/>
              <a:t>24</a:t>
            </a:fld>
            <a:endParaRPr lang="en-US"/>
          </a:p>
        </p:txBody>
      </p:sp>
      <p:sp>
        <p:nvSpPr>
          <p:cNvPr id="5" name="TextBox 4"/>
          <p:cNvSpPr txBox="1"/>
          <p:nvPr/>
        </p:nvSpPr>
        <p:spPr>
          <a:xfrm>
            <a:off x="8398701" y="1950929"/>
            <a:ext cx="2708754" cy="923330"/>
          </a:xfrm>
          <a:prstGeom prst="rect">
            <a:avLst/>
          </a:prstGeom>
          <a:noFill/>
        </p:spPr>
        <p:txBody>
          <a:bodyPr wrap="square" rtlCol="0">
            <a:spAutoFit/>
          </a:bodyPr>
          <a:lstStyle/>
          <a:p>
            <a:r>
              <a:rPr lang="en-US" dirty="0">
                <a:solidFill>
                  <a:schemeClr val="accent2">
                    <a:lumMod val="75000"/>
                  </a:schemeClr>
                </a:solidFill>
              </a:rPr>
              <a:t>My visit to the Lincoln Cathedral (ca 1088), time permitting</a:t>
            </a:r>
          </a:p>
        </p:txBody>
      </p:sp>
    </p:spTree>
    <p:extLst>
      <p:ext uri="{BB962C8B-B14F-4D97-AF65-F5344CB8AC3E}">
        <p14:creationId xmlns:p14="http://schemas.microsoft.com/office/powerpoint/2010/main" val="153924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C95CC38-EE22-4C1E-8112-EE1E21B36B3D}" type="slidenum">
              <a:rPr lang="en-US" smtClean="0"/>
              <a:t>25</a:t>
            </a:fld>
            <a:endParaRPr lang="en-US"/>
          </a:p>
        </p:txBody>
      </p:sp>
    </p:spTree>
    <p:extLst>
      <p:ext uri="{BB962C8B-B14F-4D97-AF65-F5344CB8AC3E}">
        <p14:creationId xmlns:p14="http://schemas.microsoft.com/office/powerpoint/2010/main" val="838401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Look Back in Time</a:t>
            </a:r>
          </a:p>
        </p:txBody>
      </p:sp>
      <p:sp>
        <p:nvSpPr>
          <p:cNvPr id="3" name="Content Placeholder 2"/>
          <p:cNvSpPr>
            <a:spLocks noGrp="1"/>
          </p:cNvSpPr>
          <p:nvPr>
            <p:ph idx="1"/>
          </p:nvPr>
        </p:nvSpPr>
        <p:spPr/>
        <p:txBody>
          <a:bodyPr>
            <a:normAutofit/>
          </a:bodyPr>
          <a:lstStyle/>
          <a:p>
            <a:r>
              <a:rPr lang="en-US" dirty="0"/>
              <a:t>When I first spoke in London to FIPO and </a:t>
            </a:r>
            <a:r>
              <a:rPr lang="en-US" dirty="0" err="1"/>
              <a:t>LCA</a:t>
            </a:r>
            <a:r>
              <a:rPr lang="en-US" dirty="0"/>
              <a:t>* in 2009, I observed that “</a:t>
            </a:r>
            <a:r>
              <a:rPr lang="en-US" altLang="en-US" dirty="0"/>
              <a:t>The types of incentive payments to physicians by hospitals in the UK for bringing patients in would likely be illegal in the US – something to think about…”</a:t>
            </a:r>
          </a:p>
          <a:p>
            <a:r>
              <a:rPr lang="en-US" altLang="en-US" dirty="0"/>
              <a:t>*Federation of Independent Practitioners and London Consultants Association</a:t>
            </a:r>
          </a:p>
          <a:p>
            <a:endParaRPr lang="en-US" dirty="0"/>
          </a:p>
        </p:txBody>
      </p:sp>
      <p:sp>
        <p:nvSpPr>
          <p:cNvPr id="5" name="Slide Number Placeholder 4"/>
          <p:cNvSpPr>
            <a:spLocks noGrp="1"/>
          </p:cNvSpPr>
          <p:nvPr>
            <p:ph type="sldNum" sz="quarter" idx="12"/>
          </p:nvPr>
        </p:nvSpPr>
        <p:spPr/>
        <p:txBody>
          <a:bodyPr/>
          <a:lstStyle/>
          <a:p>
            <a:fld id="{BC95CC38-EE22-4C1E-8112-EE1E21B36B3D}" type="slidenum">
              <a:rPr lang="en-US" smtClean="0"/>
              <a:t>26</a:t>
            </a:fld>
            <a:endParaRPr lang="en-US"/>
          </a:p>
        </p:txBody>
      </p:sp>
    </p:spTree>
    <p:extLst>
      <p:ext uri="{BB962C8B-B14F-4D97-AF65-F5344CB8AC3E}">
        <p14:creationId xmlns:p14="http://schemas.microsoft.com/office/powerpoint/2010/main" val="3723142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t>Winston Churchill</a:t>
            </a:r>
            <a:r>
              <a:rPr lang="en-US" sz="3200" dirty="0"/>
              <a:t/>
            </a:r>
            <a:br>
              <a:rPr lang="en-US" sz="3200" dirty="0"/>
            </a:br>
            <a:r>
              <a:rPr lang="en-US" sz="3200" dirty="0"/>
              <a:t/>
            </a:r>
            <a:br>
              <a:rPr lang="en-US" sz="3200" dirty="0"/>
            </a:br>
            <a:endParaRPr lang="en-US" sz="3200" dirty="0"/>
          </a:p>
        </p:txBody>
      </p:sp>
      <p:sp>
        <p:nvSpPr>
          <p:cNvPr id="7" name="Content Placeholder 6"/>
          <p:cNvSpPr>
            <a:spLocks noGrp="1"/>
          </p:cNvSpPr>
          <p:nvPr>
            <p:ph idx="1"/>
          </p:nvPr>
        </p:nvSpPr>
        <p:spPr/>
        <p:txBody>
          <a:bodyPr/>
          <a:lstStyle/>
          <a:p>
            <a:r>
              <a:rPr lang="en-US" dirty="0"/>
              <a:t>"We can always count on the Americans to do the right thing, after they have exhausted all the other possibilities."</a:t>
            </a:r>
          </a:p>
        </p:txBody>
      </p:sp>
      <p:sp>
        <p:nvSpPr>
          <p:cNvPr id="3" name="Slide Number Placeholder 2"/>
          <p:cNvSpPr>
            <a:spLocks noGrp="1"/>
          </p:cNvSpPr>
          <p:nvPr>
            <p:ph type="sldNum" sz="quarter" idx="12"/>
          </p:nvPr>
        </p:nvSpPr>
        <p:spPr/>
        <p:txBody>
          <a:bodyPr/>
          <a:lstStyle/>
          <a:p>
            <a:fld id="{BC95CC38-EE22-4C1E-8112-EE1E21B36B3D}" type="slidenum">
              <a:rPr lang="en-US" smtClean="0"/>
              <a:t>27</a:t>
            </a:fld>
            <a:endParaRPr lang="en-US"/>
          </a:p>
        </p:txBody>
      </p:sp>
    </p:spTree>
    <p:extLst>
      <p:ext uri="{BB962C8B-B14F-4D97-AF65-F5344CB8AC3E}">
        <p14:creationId xmlns:p14="http://schemas.microsoft.com/office/powerpoint/2010/main" val="99397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Exporting REGULATORY SCHEMES</a:t>
            </a:r>
          </a:p>
        </p:txBody>
      </p:sp>
      <p:sp>
        <p:nvSpPr>
          <p:cNvPr id="3" name="Content Placeholder 2"/>
          <p:cNvSpPr>
            <a:spLocks noGrp="1"/>
          </p:cNvSpPr>
          <p:nvPr>
            <p:ph idx="1"/>
          </p:nvPr>
        </p:nvSpPr>
        <p:spPr/>
        <p:txBody>
          <a:bodyPr/>
          <a:lstStyle/>
          <a:p>
            <a:r>
              <a:rPr lang="en-US" dirty="0"/>
              <a:t>The U.K. Competition Commission referred to financial practices between hospitals and physicians as AECs or Adverse Effect(s) on Competition </a:t>
            </a:r>
          </a:p>
          <a:p>
            <a:r>
              <a:rPr lang="en-US" dirty="0"/>
              <a:t>In U.S., these AECs are regulated in three principal manners</a:t>
            </a:r>
          </a:p>
          <a:p>
            <a:pPr lvl="1"/>
            <a:r>
              <a:rPr lang="en-US" dirty="0"/>
              <a:t>Anti-Trust law – </a:t>
            </a:r>
            <a:r>
              <a:rPr lang="en-US" i="1" dirty="0"/>
              <a:t>separate</a:t>
            </a:r>
            <a:r>
              <a:rPr lang="en-US" dirty="0"/>
              <a:t>  regulation of competition*</a:t>
            </a:r>
          </a:p>
          <a:p>
            <a:pPr lvl="1"/>
            <a:r>
              <a:rPr lang="en-US" dirty="0"/>
              <a:t>Anti-Kickback Statute – prohibition of payment for referrals of healthcare services (criminal)</a:t>
            </a:r>
          </a:p>
          <a:p>
            <a:pPr lvl="1"/>
            <a:r>
              <a:rPr lang="en-US" dirty="0"/>
              <a:t>Stark Anti-Referral Law – statute regulating relationship between physicians, hospitals and ancillary service providers (civil)</a:t>
            </a:r>
          </a:p>
          <a:p>
            <a:pPr lvl="1"/>
            <a:r>
              <a:rPr lang="en-US" dirty="0"/>
              <a:t>*Abysmal failure in the U.S. to a large extent where the healthcare industry is concerned</a:t>
            </a:r>
          </a:p>
          <a:p>
            <a:endParaRPr lang="en-US" dirty="0"/>
          </a:p>
        </p:txBody>
      </p:sp>
      <p:sp>
        <p:nvSpPr>
          <p:cNvPr id="4" name="Slide Number Placeholder 3"/>
          <p:cNvSpPr>
            <a:spLocks noGrp="1"/>
          </p:cNvSpPr>
          <p:nvPr>
            <p:ph type="sldNum" sz="quarter" idx="12"/>
          </p:nvPr>
        </p:nvSpPr>
        <p:spPr/>
        <p:txBody>
          <a:bodyPr/>
          <a:lstStyle/>
          <a:p>
            <a:fld id="{BC95CC38-EE22-4C1E-8112-EE1E21B36B3D}" type="slidenum">
              <a:rPr lang="en-US" smtClean="0"/>
              <a:t>28</a:t>
            </a:fld>
            <a:endParaRPr lang="en-US"/>
          </a:p>
        </p:txBody>
      </p:sp>
    </p:spTree>
    <p:extLst>
      <p:ext uri="{BB962C8B-B14F-4D97-AF65-F5344CB8AC3E}">
        <p14:creationId xmlns:p14="http://schemas.microsoft.com/office/powerpoint/2010/main" val="1454230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Exporting REGULATORY SCHEMES</a:t>
            </a:r>
          </a:p>
        </p:txBody>
      </p:sp>
      <p:sp>
        <p:nvSpPr>
          <p:cNvPr id="3" name="Content Placeholder 2"/>
          <p:cNvSpPr>
            <a:spLocks noGrp="1"/>
          </p:cNvSpPr>
          <p:nvPr>
            <p:ph idx="1"/>
          </p:nvPr>
        </p:nvSpPr>
        <p:spPr/>
        <p:txBody>
          <a:bodyPr>
            <a:normAutofit lnSpcReduction="10000"/>
          </a:bodyPr>
          <a:lstStyle/>
          <a:p>
            <a:r>
              <a:rPr lang="en-US" dirty="0"/>
              <a:t>Competition Commission</a:t>
            </a:r>
          </a:p>
          <a:p>
            <a:pPr lvl="1"/>
            <a:r>
              <a:rPr lang="en-US" dirty="0"/>
              <a:t>Ruled in 2014 that consumers were being overcharged and ordered U.S.-based HCA to sell two of its London hospitals</a:t>
            </a:r>
          </a:p>
          <a:p>
            <a:pPr lvl="1"/>
            <a:r>
              <a:rPr lang="en-US" dirty="0"/>
              <a:t>HCA ultimately prevailed and is now actively engaged in buying up both primary care and specialist practices</a:t>
            </a:r>
          </a:p>
          <a:p>
            <a:pPr lvl="1"/>
            <a:r>
              <a:rPr lang="en-US" dirty="0"/>
              <a:t>Doctors were not so lucky, and found most of the incentive payments – as predicted by one Mark O. Dietrich in 2009 – banned</a:t>
            </a:r>
          </a:p>
          <a:p>
            <a:r>
              <a:rPr lang="en-US" dirty="0"/>
              <a:t>The U.S. Corrupt Foreign Practices Act, although only applicable to government officials, has a significant influence on how U.S. companies conduct private business</a:t>
            </a:r>
          </a:p>
          <a:p>
            <a:pPr lvl="1"/>
            <a:endParaRPr lang="en-US" dirty="0"/>
          </a:p>
        </p:txBody>
      </p:sp>
      <p:sp>
        <p:nvSpPr>
          <p:cNvPr id="4" name="Slide Number Placeholder 3"/>
          <p:cNvSpPr>
            <a:spLocks noGrp="1"/>
          </p:cNvSpPr>
          <p:nvPr>
            <p:ph type="sldNum" sz="quarter" idx="12"/>
          </p:nvPr>
        </p:nvSpPr>
        <p:spPr/>
        <p:txBody>
          <a:bodyPr/>
          <a:lstStyle/>
          <a:p>
            <a:fld id="{BC95CC38-EE22-4C1E-8112-EE1E21B36B3D}" type="slidenum">
              <a:rPr lang="en-US" smtClean="0"/>
              <a:t>29</a:t>
            </a:fld>
            <a:endParaRPr lang="en-US"/>
          </a:p>
        </p:txBody>
      </p:sp>
    </p:spTree>
    <p:extLst>
      <p:ext uri="{BB962C8B-B14F-4D97-AF65-F5344CB8AC3E}">
        <p14:creationId xmlns:p14="http://schemas.microsoft.com/office/powerpoint/2010/main" val="93274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Prologue</a:t>
            </a:r>
          </a:p>
        </p:txBody>
      </p:sp>
      <p:sp>
        <p:nvSpPr>
          <p:cNvPr id="3" name="Content Placeholder 2"/>
          <p:cNvSpPr>
            <a:spLocks noGrp="1"/>
          </p:cNvSpPr>
          <p:nvPr>
            <p:ph idx="1"/>
          </p:nvPr>
        </p:nvSpPr>
        <p:spPr/>
        <p:txBody>
          <a:bodyPr>
            <a:normAutofit fontScale="85000" lnSpcReduction="20000"/>
          </a:bodyPr>
          <a:lstStyle/>
          <a:p>
            <a:r>
              <a:rPr lang="en-US" dirty="0"/>
              <a:t>“It’s about 650 miles from Paris, France to Berlin, Germany.  It’s about that far from Boston to Charlottesville, Virginia and from San Francisco to Portland, Oregon. And, its about 3,000 miles from Portland to The Big Apple.  Along the way from West to East, you pass over mountains, through deserts and vast hectares of farmland where very few people live.  Point is, a lot of things change when you move far away from a given location. Lifestyle, food, environment, health and – guess what – healthcare.  </a:t>
            </a:r>
            <a:r>
              <a:rPr lang="en-US" i="1" dirty="0"/>
              <a:t>There are a lot of rather silly comparisons between European-style healthcare systems for small countries you can easily cross in half a day and the United States</a:t>
            </a:r>
            <a:r>
              <a:rPr lang="en-US" dirty="0"/>
              <a:t>, one of the largest countries by square miles in the world and with an ethnically diverse population.  These comparisons are similar in foolishness to the comparisons of public transit systems in countries the size of American states.  The population of England is about 51 million in an area less than the state of Oregon, whose population is less than 4 million.  England is 9 times more densely populated than the US: I’ll </a:t>
            </a:r>
            <a:r>
              <a:rPr lang="en-US" dirty="0" err="1"/>
              <a:t>betcha</a:t>
            </a:r>
            <a:r>
              <a:rPr lang="en-US" dirty="0"/>
              <a:t> that makes public transit work better – if you can find a seat.” (Dietrich, </a:t>
            </a:r>
            <a:r>
              <a:rPr lang="en-US" i="1" dirty="0"/>
              <a:t>Financial Professional’s Guide to Healthcare Reform</a:t>
            </a:r>
            <a:r>
              <a:rPr lang="en-US" dirty="0"/>
              <a:t>, 2012)</a:t>
            </a:r>
          </a:p>
        </p:txBody>
      </p:sp>
      <p:sp>
        <p:nvSpPr>
          <p:cNvPr id="4" name="Slide Number Placeholder 3"/>
          <p:cNvSpPr>
            <a:spLocks noGrp="1"/>
          </p:cNvSpPr>
          <p:nvPr>
            <p:ph type="sldNum" sz="quarter" idx="12"/>
          </p:nvPr>
        </p:nvSpPr>
        <p:spPr/>
        <p:txBody>
          <a:bodyPr/>
          <a:lstStyle/>
          <a:p>
            <a:fld id="{BC95CC38-EE22-4C1E-8112-EE1E21B36B3D}" type="slidenum">
              <a:rPr lang="en-US" smtClean="0"/>
              <a:t>3</a:t>
            </a:fld>
            <a:endParaRPr lang="en-US"/>
          </a:p>
        </p:txBody>
      </p:sp>
    </p:spTree>
    <p:extLst>
      <p:ext uri="{BB962C8B-B14F-4D97-AF65-F5344CB8AC3E}">
        <p14:creationId xmlns:p14="http://schemas.microsoft.com/office/powerpoint/2010/main" val="3805919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233011"/>
            <a:ext cx="12192000" cy="6391978"/>
          </a:xfrm>
          <a:prstGeom prst="rect">
            <a:avLst/>
          </a:prstGeom>
        </p:spPr>
      </p:pic>
      <p:sp>
        <p:nvSpPr>
          <p:cNvPr id="2" name="Title 1"/>
          <p:cNvSpPr>
            <a:spLocks noGrp="1"/>
          </p:cNvSpPr>
          <p:nvPr>
            <p:ph type="title"/>
          </p:nvPr>
        </p:nvSpPr>
        <p:spPr/>
        <p:txBody>
          <a:bodyPr/>
          <a:lstStyle/>
          <a:p>
            <a:r>
              <a:rPr lang="en-US" dirty="0"/>
              <a:t>Big Pharma – per capita spending globally</a:t>
            </a:r>
          </a:p>
        </p:txBody>
      </p:sp>
      <p:sp>
        <p:nvSpPr>
          <p:cNvPr id="3" name="Content Placeholder 2"/>
          <p:cNvSpPr>
            <a:spLocks noGrp="1"/>
          </p:cNvSpPr>
          <p:nvPr>
            <p:ph idx="1"/>
          </p:nvPr>
        </p:nvSpPr>
        <p:spPr/>
        <p:txBody>
          <a:bodyPr/>
          <a:lstStyle/>
          <a:p>
            <a:r>
              <a:rPr lang="en-US" dirty="0"/>
              <a:t>Medicare is banned by law from negotiating drug prices</a:t>
            </a:r>
          </a:p>
          <a:p>
            <a:pPr lvl="1"/>
            <a:r>
              <a:rPr lang="en-US" dirty="0"/>
              <a:t>Even Obamacare did not end this obvious cost driver!</a:t>
            </a:r>
          </a:p>
          <a:p>
            <a:r>
              <a:rPr lang="en-US" dirty="0"/>
              <a:t>All other large economies negotiate their drug prices</a:t>
            </a:r>
          </a:p>
        </p:txBody>
      </p:sp>
      <p:sp>
        <p:nvSpPr>
          <p:cNvPr id="6" name="Rectangle 5"/>
          <p:cNvSpPr/>
          <p:nvPr/>
        </p:nvSpPr>
        <p:spPr>
          <a:xfrm>
            <a:off x="6414369" y="4897057"/>
            <a:ext cx="6096000" cy="646331"/>
          </a:xfrm>
          <a:prstGeom prst="rect">
            <a:avLst/>
          </a:prstGeom>
        </p:spPr>
        <p:txBody>
          <a:bodyPr>
            <a:spAutoFit/>
          </a:bodyPr>
          <a:lstStyle/>
          <a:p>
            <a:r>
              <a:rPr lang="en-US" dirty="0">
                <a:hlinkClick r:id="rId3"/>
              </a:rPr>
              <a:t>https://data.oecd.org/healthres/pharmaceutical-spending.htm#indicator-chart</a:t>
            </a:r>
            <a:r>
              <a:rPr lang="en-US" dirty="0"/>
              <a:t> </a:t>
            </a:r>
          </a:p>
        </p:txBody>
      </p:sp>
      <p:sp>
        <p:nvSpPr>
          <p:cNvPr id="7" name="Slide Number Placeholder 6"/>
          <p:cNvSpPr>
            <a:spLocks noGrp="1"/>
          </p:cNvSpPr>
          <p:nvPr>
            <p:ph type="sldNum" sz="quarter" idx="12"/>
          </p:nvPr>
        </p:nvSpPr>
        <p:spPr/>
        <p:txBody>
          <a:bodyPr/>
          <a:lstStyle/>
          <a:p>
            <a:fld id="{BC95CC38-EE22-4C1E-8112-EE1E21B36B3D}" type="slidenum">
              <a:rPr lang="en-US" smtClean="0"/>
              <a:t>30</a:t>
            </a:fld>
            <a:endParaRPr lang="en-US"/>
          </a:p>
        </p:txBody>
      </p:sp>
    </p:spTree>
    <p:extLst>
      <p:ext uri="{BB962C8B-B14F-4D97-AF65-F5344CB8AC3E}">
        <p14:creationId xmlns:p14="http://schemas.microsoft.com/office/powerpoint/2010/main" val="2333751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Pharma</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94926" y="0"/>
            <a:ext cx="11402148" cy="6858000"/>
          </a:xfrm>
          <a:prstGeom prst="rect">
            <a:avLst/>
          </a:prstGeom>
        </p:spPr>
      </p:pic>
      <p:sp>
        <p:nvSpPr>
          <p:cNvPr id="5" name="Slide Number Placeholder 4"/>
          <p:cNvSpPr>
            <a:spLocks noGrp="1"/>
          </p:cNvSpPr>
          <p:nvPr>
            <p:ph type="sldNum" sz="quarter" idx="12"/>
          </p:nvPr>
        </p:nvSpPr>
        <p:spPr/>
        <p:txBody>
          <a:bodyPr/>
          <a:lstStyle/>
          <a:p>
            <a:fld id="{BC95CC38-EE22-4C1E-8112-EE1E21B36B3D}" type="slidenum">
              <a:rPr lang="en-US" smtClean="0"/>
              <a:t>31</a:t>
            </a:fld>
            <a:endParaRPr lang="en-US"/>
          </a:p>
        </p:txBody>
      </p:sp>
      <p:sp>
        <p:nvSpPr>
          <p:cNvPr id="6" name="TextBox 5"/>
          <p:cNvSpPr txBox="1"/>
          <p:nvPr/>
        </p:nvSpPr>
        <p:spPr>
          <a:xfrm>
            <a:off x="728663" y="60722"/>
            <a:ext cx="10175244" cy="646331"/>
          </a:xfrm>
          <a:prstGeom prst="rect">
            <a:avLst/>
          </a:prstGeom>
          <a:noFill/>
        </p:spPr>
        <p:txBody>
          <a:bodyPr wrap="square" rtlCol="0">
            <a:spAutoFit/>
          </a:bodyPr>
          <a:lstStyle/>
          <a:p>
            <a:r>
              <a:rPr lang="en-US" dirty="0"/>
              <a:t>Wall Street Journal, </a:t>
            </a:r>
            <a:r>
              <a:rPr lang="en-US" b="1" dirty="0"/>
              <a:t>Why the U.S. Pays More Than Other Countries for Drugs, </a:t>
            </a:r>
            <a:r>
              <a:rPr lang="en-US" dirty="0"/>
              <a:t>12/1/15</a:t>
            </a:r>
          </a:p>
          <a:p>
            <a:endParaRPr lang="en-US" dirty="0"/>
          </a:p>
        </p:txBody>
      </p:sp>
    </p:spTree>
    <p:extLst>
      <p:ext uri="{BB962C8B-B14F-4D97-AF65-F5344CB8AC3E}">
        <p14:creationId xmlns:p14="http://schemas.microsoft.com/office/powerpoint/2010/main" val="3545265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profit vs not for profit healthcare in the us</a:t>
            </a:r>
          </a:p>
        </p:txBody>
      </p:sp>
      <p:sp>
        <p:nvSpPr>
          <p:cNvPr id="3" name="Content Placeholder 2"/>
          <p:cNvSpPr>
            <a:spLocks noGrp="1"/>
          </p:cNvSpPr>
          <p:nvPr>
            <p:ph idx="1"/>
          </p:nvPr>
        </p:nvSpPr>
        <p:spPr/>
        <p:txBody>
          <a:bodyPr/>
          <a:lstStyle/>
          <a:p>
            <a:r>
              <a:rPr lang="en-US" dirty="0"/>
              <a:t>The distribution of profit and nonprofit hospitals in the United States emanates from pre World War II distribution of union labor – east of the Mississippi, it tracks the Mason Dixon Line</a:t>
            </a:r>
          </a:p>
          <a:p>
            <a:pPr lvl="1"/>
            <a:r>
              <a:rPr lang="en-US" dirty="0"/>
              <a:t>Unions were behind the establishment of Blue Cross Plans</a:t>
            </a:r>
          </a:p>
          <a:p>
            <a:pPr lvl="1"/>
            <a:r>
              <a:rPr lang="en-US" dirty="0"/>
              <a:t>These plans would not contract with for profit health systems in big union states</a:t>
            </a:r>
          </a:p>
          <a:p>
            <a:pPr lvl="1"/>
            <a:r>
              <a:rPr lang="en-US" dirty="0"/>
              <a:t>For profit hospitals concentrated in the South, with Nashville the preferred headquarters</a:t>
            </a:r>
          </a:p>
          <a:p>
            <a:pPr lvl="1"/>
            <a:r>
              <a:rPr lang="en-US" dirty="0"/>
              <a:t>Florida, Texas, Tennessee have large concentrations of for profit hospitals</a:t>
            </a:r>
          </a:p>
          <a:p>
            <a:r>
              <a:rPr lang="en-US" dirty="0"/>
              <a:t>This pattern has been breaking up in the last two decades – next slide</a:t>
            </a:r>
          </a:p>
          <a:p>
            <a:endParaRPr lang="en-US" dirty="0"/>
          </a:p>
        </p:txBody>
      </p:sp>
      <p:sp>
        <p:nvSpPr>
          <p:cNvPr id="4" name="Slide Number Placeholder 3"/>
          <p:cNvSpPr>
            <a:spLocks noGrp="1"/>
          </p:cNvSpPr>
          <p:nvPr>
            <p:ph type="sldNum" sz="quarter" idx="12"/>
          </p:nvPr>
        </p:nvSpPr>
        <p:spPr/>
        <p:txBody>
          <a:bodyPr/>
          <a:lstStyle/>
          <a:p>
            <a:fld id="{BC95CC38-EE22-4C1E-8112-EE1E21B36B3D}" type="slidenum">
              <a:rPr lang="en-US" smtClean="0"/>
              <a:t>32</a:t>
            </a:fld>
            <a:endParaRPr lang="en-US"/>
          </a:p>
        </p:txBody>
      </p:sp>
    </p:spTree>
    <p:extLst>
      <p:ext uri="{BB962C8B-B14F-4D97-AF65-F5344CB8AC3E}">
        <p14:creationId xmlns:p14="http://schemas.microsoft.com/office/powerpoint/2010/main" val="2888597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profit vs not for profit healthcare in the us</a:t>
            </a:r>
          </a:p>
        </p:txBody>
      </p:sp>
      <p:sp>
        <p:nvSpPr>
          <p:cNvPr id="3" name="Content Placeholder 2"/>
          <p:cNvSpPr>
            <a:spLocks noGrp="1"/>
          </p:cNvSpPr>
          <p:nvPr>
            <p:ph idx="1"/>
          </p:nvPr>
        </p:nvSpPr>
        <p:spPr>
          <a:xfrm>
            <a:off x="1451579" y="2015732"/>
            <a:ext cx="9603275" cy="3902865"/>
          </a:xfrm>
        </p:spPr>
        <p:txBody>
          <a:bodyPr>
            <a:normAutofit fontScale="92500"/>
          </a:bodyPr>
          <a:lstStyle/>
          <a:p>
            <a:r>
              <a:rPr lang="en-US" dirty="0"/>
              <a:t>The idea that the large not for profit hospital systems are “nonprofit” is patently ridiculous; exemption from income taxes creates an enormous distortion in operating policies, however</a:t>
            </a:r>
          </a:p>
          <a:p>
            <a:pPr lvl="1"/>
            <a:r>
              <a:rPr lang="en-US" dirty="0"/>
              <a:t>Go to Guidestar and review form 990 for any such system and see how much the executives get paid</a:t>
            </a:r>
          </a:p>
          <a:p>
            <a:r>
              <a:rPr lang="en-US" dirty="0"/>
              <a:t>Smaller nonprofit systems that actually cater to the poor lack the negotiating clout with insurers of the academic teaching hospital systems and cannot compete for doctors or facilities</a:t>
            </a:r>
          </a:p>
          <a:p>
            <a:pPr lvl="1"/>
            <a:r>
              <a:rPr lang="en-US" dirty="0"/>
              <a:t>The “premium pie” is fixed – if your slice is bigger, mine is smaller</a:t>
            </a:r>
          </a:p>
          <a:p>
            <a:pPr lvl="1"/>
            <a:r>
              <a:rPr lang="en-US" dirty="0"/>
              <a:t>Equity capital is buying up these weak nonprofit systems, improving facilities, recruiting physicians &amp; going to bat against insurers for better payments - driving the cost spiral ever higher</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BC95CC38-EE22-4C1E-8112-EE1E21B36B3D}" type="slidenum">
              <a:rPr lang="en-US" smtClean="0"/>
              <a:t>33</a:t>
            </a:fld>
            <a:endParaRPr lang="en-US"/>
          </a:p>
        </p:txBody>
      </p:sp>
    </p:spTree>
    <p:extLst>
      <p:ext uri="{BB962C8B-B14F-4D97-AF65-F5344CB8AC3E}">
        <p14:creationId xmlns:p14="http://schemas.microsoft.com/office/powerpoint/2010/main" val="2558574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does this all lead us?</a:t>
            </a:r>
          </a:p>
        </p:txBody>
      </p:sp>
      <p:sp>
        <p:nvSpPr>
          <p:cNvPr id="3" name="Content Placeholder 2"/>
          <p:cNvSpPr>
            <a:spLocks noGrp="1"/>
          </p:cNvSpPr>
          <p:nvPr>
            <p:ph idx="1"/>
          </p:nvPr>
        </p:nvSpPr>
        <p:spPr/>
        <p:txBody>
          <a:bodyPr>
            <a:normAutofit fontScale="92500" lnSpcReduction="20000"/>
          </a:bodyPr>
          <a:lstStyle/>
          <a:p>
            <a:r>
              <a:rPr lang="en-US" dirty="0"/>
              <a:t>You cannot “fix” the individual insurance market</a:t>
            </a:r>
          </a:p>
          <a:p>
            <a:pPr lvl="1"/>
            <a:r>
              <a:rPr lang="en-US" dirty="0"/>
              <a:t>IF we are going to regulate insurance, which is Obamacare’s sole “achievement,” then</a:t>
            </a:r>
          </a:p>
          <a:p>
            <a:pPr lvl="2"/>
            <a:r>
              <a:rPr lang="en-US" dirty="0"/>
              <a:t>Merge all three insured markets into one risk pool, and charge the self-insured – like Jonathan Gruber – a fee to subsidize the preexisting conditions in the merged risk pool</a:t>
            </a:r>
          </a:p>
          <a:p>
            <a:pPr lvl="3"/>
            <a:r>
              <a:rPr lang="en-US" dirty="0"/>
              <a:t>Any good actuary can figure that out</a:t>
            </a:r>
          </a:p>
          <a:p>
            <a:pPr lvl="1"/>
            <a:r>
              <a:rPr lang="en-US" dirty="0"/>
              <a:t>The idea of a consumer “marketplace” for insurance is as silly as a consumer marketplace for do-it-yourself joint replacement – the skill set does not exist</a:t>
            </a:r>
          </a:p>
          <a:p>
            <a:r>
              <a:rPr lang="en-US" dirty="0"/>
              <a:t>Establish a limiting charge for hospitals, doctors and other providers</a:t>
            </a:r>
          </a:p>
          <a:p>
            <a:pPr lvl="1"/>
            <a:r>
              <a:rPr lang="en-US" dirty="0"/>
              <a:t>The “savings” that self-insured and large groups negotiate from health insurers and healthcare providers get passed down to those with less negotiating clout!</a:t>
            </a:r>
          </a:p>
          <a:p>
            <a:pPr lvl="2"/>
            <a:r>
              <a:rPr lang="en-US" dirty="0"/>
              <a:t>Medicare already has a limiting charge for non-participating doctors, so precedent is there</a:t>
            </a:r>
          </a:p>
          <a:p>
            <a:endParaRPr lang="en-US" dirty="0"/>
          </a:p>
          <a:p>
            <a:endParaRPr lang="en-US" dirty="0"/>
          </a:p>
          <a:p>
            <a:endParaRPr lang="en-US" dirty="0"/>
          </a:p>
          <a:p>
            <a:pPr lvl="2"/>
            <a:endParaRPr lang="en-US" dirty="0"/>
          </a:p>
        </p:txBody>
      </p:sp>
      <p:sp>
        <p:nvSpPr>
          <p:cNvPr id="4" name="Slide Number Placeholder 3"/>
          <p:cNvSpPr>
            <a:spLocks noGrp="1"/>
          </p:cNvSpPr>
          <p:nvPr>
            <p:ph type="sldNum" sz="quarter" idx="12"/>
          </p:nvPr>
        </p:nvSpPr>
        <p:spPr/>
        <p:txBody>
          <a:bodyPr/>
          <a:lstStyle/>
          <a:p>
            <a:fld id="{BC95CC38-EE22-4C1E-8112-EE1E21B36B3D}" type="slidenum">
              <a:rPr lang="en-US" smtClean="0"/>
              <a:t>34</a:t>
            </a:fld>
            <a:endParaRPr lang="en-US"/>
          </a:p>
        </p:txBody>
      </p:sp>
    </p:spTree>
    <p:extLst>
      <p:ext uri="{BB962C8B-B14F-4D97-AF65-F5344CB8AC3E}">
        <p14:creationId xmlns:p14="http://schemas.microsoft.com/office/powerpoint/2010/main" val="1888518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does this all lead us?</a:t>
            </a:r>
          </a:p>
        </p:txBody>
      </p:sp>
      <p:sp>
        <p:nvSpPr>
          <p:cNvPr id="3" name="Content Placeholder 2"/>
          <p:cNvSpPr>
            <a:spLocks noGrp="1"/>
          </p:cNvSpPr>
          <p:nvPr>
            <p:ph idx="1"/>
          </p:nvPr>
        </p:nvSpPr>
        <p:spPr/>
        <p:txBody>
          <a:bodyPr>
            <a:normAutofit fontScale="92500" lnSpcReduction="10000"/>
          </a:bodyPr>
          <a:lstStyle/>
          <a:p>
            <a:r>
              <a:rPr lang="en-US" dirty="0"/>
              <a:t>Single payer is a joke without a laugh</a:t>
            </a:r>
          </a:p>
          <a:p>
            <a:pPr lvl="1"/>
            <a:r>
              <a:rPr lang="en-US" dirty="0"/>
              <a:t>Medicare is highly politicized and does not allocate resources fairly, whether across populations, states, regions or any other factor you want to employ – been there, seen it</a:t>
            </a:r>
          </a:p>
          <a:p>
            <a:pPr lvl="1"/>
            <a:r>
              <a:rPr lang="en-US" dirty="0"/>
              <a:t>Obamacare did not “bend the cost curve” – if it had, why would premiums be skyrocketing? At most, one can argue it reduced the growth rate of Medicare spending by </a:t>
            </a:r>
            <a:r>
              <a:rPr lang="en-US" b="1" i="1" dirty="0"/>
              <a:t>increasing</a:t>
            </a:r>
            <a:r>
              <a:rPr lang="en-US" dirty="0"/>
              <a:t> spending in the commercial insurance markets on the non-Medicare population – long called cost-shifting</a:t>
            </a:r>
          </a:p>
          <a:p>
            <a:r>
              <a:rPr lang="en-US" dirty="0"/>
              <a:t>Yes, older people should pay more than younger people for their insurance</a:t>
            </a:r>
          </a:p>
          <a:p>
            <a:pPr lvl="1"/>
            <a:r>
              <a:rPr lang="en-US" dirty="0"/>
              <a:t>The 4</a:t>
            </a:r>
            <a:r>
              <a:rPr lang="en-US" baseline="30000" dirty="0"/>
              <a:t>th</a:t>
            </a:r>
            <a:r>
              <a:rPr lang="en-US" dirty="0"/>
              <a:t> estate’s baloney about the </a:t>
            </a:r>
            <a:r>
              <a:rPr lang="en-US" dirty="0" err="1"/>
              <a:t>AHCA</a:t>
            </a:r>
            <a:r>
              <a:rPr lang="en-US" dirty="0"/>
              <a:t> “harming” older people by changing the premium ratio from 3x to 5x never mentions the fact that young people are getting hosed by the existing ratio!</a:t>
            </a:r>
          </a:p>
          <a:p>
            <a:pPr lvl="2"/>
            <a:r>
              <a:rPr lang="en-US" dirty="0"/>
              <a:t>This is one of the many reasons Obamacare failed</a:t>
            </a:r>
          </a:p>
          <a:p>
            <a:endParaRPr lang="en-US" dirty="0"/>
          </a:p>
          <a:p>
            <a:endParaRPr lang="en-US" dirty="0"/>
          </a:p>
          <a:p>
            <a:endParaRPr lang="en-US" dirty="0"/>
          </a:p>
          <a:p>
            <a:pPr lvl="2"/>
            <a:endParaRPr lang="en-US" dirty="0"/>
          </a:p>
        </p:txBody>
      </p:sp>
      <p:sp>
        <p:nvSpPr>
          <p:cNvPr id="4" name="Slide Number Placeholder 3"/>
          <p:cNvSpPr>
            <a:spLocks noGrp="1"/>
          </p:cNvSpPr>
          <p:nvPr>
            <p:ph type="sldNum" sz="quarter" idx="12"/>
          </p:nvPr>
        </p:nvSpPr>
        <p:spPr/>
        <p:txBody>
          <a:bodyPr/>
          <a:lstStyle/>
          <a:p>
            <a:fld id="{BC95CC38-EE22-4C1E-8112-EE1E21B36B3D}" type="slidenum">
              <a:rPr lang="en-US" smtClean="0"/>
              <a:t>35</a:t>
            </a:fld>
            <a:endParaRPr lang="en-US"/>
          </a:p>
        </p:txBody>
      </p:sp>
    </p:spTree>
    <p:extLst>
      <p:ext uri="{BB962C8B-B14F-4D97-AF65-F5344CB8AC3E}">
        <p14:creationId xmlns:p14="http://schemas.microsoft.com/office/powerpoint/2010/main" val="4075195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more from sir </a:t>
            </a:r>
            <a:r>
              <a:rPr lang="en-US" dirty="0" err="1"/>
              <a:t>winston</a:t>
            </a:r>
            <a:endParaRPr lang="en-US" dirty="0"/>
          </a:p>
        </p:txBody>
      </p:sp>
      <p:sp>
        <p:nvSpPr>
          <p:cNvPr id="3" name="Content Placeholder 2"/>
          <p:cNvSpPr>
            <a:spLocks noGrp="1"/>
          </p:cNvSpPr>
          <p:nvPr>
            <p:ph idx="1"/>
          </p:nvPr>
        </p:nvSpPr>
        <p:spPr/>
        <p:txBody>
          <a:bodyPr/>
          <a:lstStyle/>
          <a:p>
            <a:r>
              <a:rPr lang="en-US" dirty="0"/>
              <a:t>“Long speeches are not suited to the times in which we live,* and, therefore, I shall detain you” no longer.</a:t>
            </a:r>
          </a:p>
          <a:p>
            <a:endParaRPr lang="en-US" dirty="0"/>
          </a:p>
          <a:p>
            <a:r>
              <a:rPr lang="en-US" dirty="0"/>
              <a:t>*or the time allotted to me</a:t>
            </a:r>
          </a:p>
        </p:txBody>
      </p:sp>
      <p:sp>
        <p:nvSpPr>
          <p:cNvPr id="4" name="Slide Number Placeholder 3"/>
          <p:cNvSpPr>
            <a:spLocks noGrp="1"/>
          </p:cNvSpPr>
          <p:nvPr>
            <p:ph type="sldNum" sz="quarter" idx="12"/>
          </p:nvPr>
        </p:nvSpPr>
        <p:spPr/>
        <p:txBody>
          <a:bodyPr/>
          <a:lstStyle/>
          <a:p>
            <a:fld id="{BC95CC38-EE22-4C1E-8112-EE1E21B36B3D}" type="slidenum">
              <a:rPr lang="en-US" smtClean="0"/>
              <a:t>36</a:t>
            </a:fld>
            <a:endParaRPr lang="en-US"/>
          </a:p>
        </p:txBody>
      </p:sp>
    </p:spTree>
    <p:extLst>
      <p:ext uri="{BB962C8B-B14F-4D97-AF65-F5344CB8AC3E}">
        <p14:creationId xmlns:p14="http://schemas.microsoft.com/office/powerpoint/2010/main" val="2441008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Healthcare in the United States</a:t>
            </a:r>
          </a:p>
        </p:txBody>
      </p:sp>
      <p:sp>
        <p:nvSpPr>
          <p:cNvPr id="3" name="Content Placeholder 2"/>
          <p:cNvSpPr>
            <a:spLocks noGrp="1"/>
          </p:cNvSpPr>
          <p:nvPr>
            <p:ph idx="1"/>
          </p:nvPr>
        </p:nvSpPr>
        <p:spPr/>
        <p:txBody>
          <a:bodyPr>
            <a:normAutofit fontScale="92500" lnSpcReduction="20000"/>
          </a:bodyPr>
          <a:lstStyle/>
          <a:p>
            <a:r>
              <a:rPr lang="en-US" dirty="0"/>
              <a:t>Highest per capita spending in the world</a:t>
            </a:r>
          </a:p>
          <a:p>
            <a:r>
              <a:rPr lang="en-US" dirty="0"/>
              <a:t>Vast regional differences in spending, access, quality, practice patterns, etc. – it’s a big place</a:t>
            </a:r>
          </a:p>
          <a:p>
            <a:pPr lvl="1"/>
            <a:r>
              <a:rPr lang="en-US" dirty="0"/>
              <a:t>Compare Massachusetts and Mississippi, for example</a:t>
            </a:r>
          </a:p>
          <a:p>
            <a:pPr lvl="2"/>
            <a:r>
              <a:rPr lang="en-US" dirty="0"/>
              <a:t>In 2014, there were 265.5 active physicians per 100,000 population in the United States, ranging from a high of 432.4 in Massachusetts to a low of 184.7 in Mississippi. The states with the highest number of physicians per 100,000 population are concentrated in the Northeast.</a:t>
            </a:r>
          </a:p>
          <a:p>
            <a:pPr lvl="2"/>
            <a:r>
              <a:rPr lang="en-US" dirty="0"/>
              <a:t>This simple example illustrates how meaningless national comparisons can be</a:t>
            </a:r>
          </a:p>
          <a:p>
            <a:pPr lvl="2"/>
            <a:r>
              <a:rPr lang="en-US" dirty="0"/>
              <a:t>Note: I have done healthcare valuation and consulting work in 40 states, and lectured in most of them</a:t>
            </a:r>
          </a:p>
          <a:p>
            <a:r>
              <a:rPr lang="en-US" dirty="0"/>
              <a:t>Heavily influenced by institutional lobbyists – American Hospital Association (AHA), American Medical Association (AMA),  America’s Health Insurance Plans (</a:t>
            </a:r>
            <a:r>
              <a:rPr lang="en-US" dirty="0" err="1"/>
              <a:t>AHIP</a:t>
            </a:r>
            <a:r>
              <a:rPr lang="en-US" dirty="0"/>
              <a:t>), Pharmaceutical Research and Manufacturers of America (Big Pharma), and, yes,  AARP</a:t>
            </a:r>
          </a:p>
          <a:p>
            <a:endParaRPr lang="en-US" dirty="0"/>
          </a:p>
        </p:txBody>
      </p:sp>
      <p:sp>
        <p:nvSpPr>
          <p:cNvPr id="4" name="Slide Number Placeholder 3"/>
          <p:cNvSpPr>
            <a:spLocks noGrp="1"/>
          </p:cNvSpPr>
          <p:nvPr>
            <p:ph type="sldNum" sz="quarter" idx="12"/>
          </p:nvPr>
        </p:nvSpPr>
        <p:spPr/>
        <p:txBody>
          <a:bodyPr/>
          <a:lstStyle/>
          <a:p>
            <a:fld id="{BC95CC38-EE22-4C1E-8112-EE1E21B36B3D}" type="slidenum">
              <a:rPr lang="en-US" smtClean="0"/>
              <a:t>4</a:t>
            </a:fld>
            <a:endParaRPr lang="en-US"/>
          </a:p>
        </p:txBody>
      </p:sp>
    </p:spTree>
    <p:extLst>
      <p:ext uri="{BB962C8B-B14F-4D97-AF65-F5344CB8AC3E}">
        <p14:creationId xmlns:p14="http://schemas.microsoft.com/office/powerpoint/2010/main" val="3480063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56071"/>
            <a:ext cx="9603275" cy="1049235"/>
          </a:xfrm>
        </p:spPr>
        <p:txBody>
          <a:bodyPr>
            <a:normAutofit/>
          </a:bodyPr>
          <a:lstStyle/>
          <a:p>
            <a:r>
              <a:rPr lang="en-US" sz="2000" dirty="0">
                <a:hlinkClick r:id="rId2"/>
              </a:rPr>
              <a:t>http://www.healthdata.org/news-release/growing-gap-between-longest-and-shortest-lifespans-us-emphasizes-need-policy-action</a:t>
            </a:r>
            <a:r>
              <a:rPr lang="en-US" sz="2000" dirty="0"/>
              <a:t> </a:t>
            </a:r>
          </a:p>
        </p:txBody>
      </p:sp>
      <p:sp>
        <p:nvSpPr>
          <p:cNvPr id="3" name="Slide Number Placeholder 2"/>
          <p:cNvSpPr>
            <a:spLocks noGrp="1"/>
          </p:cNvSpPr>
          <p:nvPr>
            <p:ph type="sldNum" sz="quarter" idx="12"/>
          </p:nvPr>
        </p:nvSpPr>
        <p:spPr/>
        <p:txBody>
          <a:bodyPr/>
          <a:lstStyle/>
          <a:p>
            <a:fld id="{BC95CC38-EE22-4C1E-8112-EE1E21B36B3D}" type="slidenum">
              <a:rPr lang="en-US" smtClean="0"/>
              <a:t>5</a:t>
            </a:fld>
            <a:endParaRPr lang="en-US"/>
          </a:p>
        </p:txBody>
      </p:sp>
      <p:pic>
        <p:nvPicPr>
          <p:cNvPr id="5" name="Picture 4"/>
          <p:cNvPicPr>
            <a:picLocks noChangeAspect="1"/>
          </p:cNvPicPr>
          <p:nvPr/>
        </p:nvPicPr>
        <p:blipFill>
          <a:blip r:embed="rId3"/>
          <a:stretch>
            <a:fillRect/>
          </a:stretch>
        </p:blipFill>
        <p:spPr>
          <a:xfrm>
            <a:off x="0" y="754716"/>
            <a:ext cx="12192000" cy="5348567"/>
          </a:xfrm>
          <a:prstGeom prst="rect">
            <a:avLst/>
          </a:prstGeom>
        </p:spPr>
      </p:pic>
    </p:spTree>
    <p:extLst>
      <p:ext uri="{BB962C8B-B14F-4D97-AF65-F5344CB8AC3E}">
        <p14:creationId xmlns:p14="http://schemas.microsoft.com/office/powerpoint/2010/main" val="162101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t>Winston Churchill</a:t>
            </a:r>
            <a:r>
              <a:rPr lang="en-US" sz="3200" dirty="0"/>
              <a:t/>
            </a:r>
            <a:br>
              <a:rPr lang="en-US" sz="3200" dirty="0"/>
            </a:br>
            <a:r>
              <a:rPr lang="en-US" sz="3200" dirty="0"/>
              <a:t/>
            </a:r>
            <a:br>
              <a:rPr lang="en-US" sz="3200" dirty="0"/>
            </a:br>
            <a:endParaRPr lang="en-US" sz="3200" dirty="0"/>
          </a:p>
        </p:txBody>
      </p:sp>
      <p:sp>
        <p:nvSpPr>
          <p:cNvPr id="7" name="Content Placeholder 6"/>
          <p:cNvSpPr>
            <a:spLocks noGrp="1"/>
          </p:cNvSpPr>
          <p:nvPr>
            <p:ph idx="1"/>
          </p:nvPr>
        </p:nvSpPr>
        <p:spPr>
          <a:xfrm>
            <a:off x="1451579" y="2015733"/>
            <a:ext cx="9603275" cy="1473990"/>
          </a:xfrm>
        </p:spPr>
        <p:txBody>
          <a:bodyPr/>
          <a:lstStyle/>
          <a:p>
            <a:r>
              <a:rPr lang="en-US" dirty="0"/>
              <a:t>"A politician needs the ability to foretell what is going to happen tomorrow, next week, next month, and next year.  And to have the ability afterwards to explain why it didn't happen.”</a:t>
            </a:r>
          </a:p>
        </p:txBody>
      </p:sp>
      <p:sp>
        <p:nvSpPr>
          <p:cNvPr id="3" name="Slide Number Placeholder 2"/>
          <p:cNvSpPr>
            <a:spLocks noGrp="1"/>
          </p:cNvSpPr>
          <p:nvPr>
            <p:ph type="sldNum" sz="quarter" idx="12"/>
          </p:nvPr>
        </p:nvSpPr>
        <p:spPr/>
        <p:txBody>
          <a:bodyPr/>
          <a:lstStyle/>
          <a:p>
            <a:fld id="{BC95CC38-EE22-4C1E-8112-EE1E21B36B3D}" type="slidenum">
              <a:rPr lang="en-US" smtClean="0"/>
              <a:t>6</a:t>
            </a:fld>
            <a:endParaRPr lang="en-US"/>
          </a:p>
        </p:txBody>
      </p:sp>
    </p:spTree>
    <p:extLst>
      <p:ext uri="{BB962C8B-B14F-4D97-AF65-F5344CB8AC3E}">
        <p14:creationId xmlns:p14="http://schemas.microsoft.com/office/powerpoint/2010/main" val="285240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Obamacare:  An easily foreseen Disaster (I wrote a book about it In 20</a:t>
            </a:r>
            <a:r>
              <a:rPr lang="en-US" u="sng" dirty="0"/>
              <a:t>12</a:t>
            </a:r>
            <a:r>
              <a:rPr lang="en-US" dirty="0"/>
              <a:t>!)</a:t>
            </a:r>
          </a:p>
        </p:txBody>
      </p:sp>
      <p:sp>
        <p:nvSpPr>
          <p:cNvPr id="3" name="Content Placeholder 2"/>
          <p:cNvSpPr>
            <a:spLocks noGrp="1"/>
          </p:cNvSpPr>
          <p:nvPr>
            <p:ph idx="1"/>
          </p:nvPr>
        </p:nvSpPr>
        <p:spPr/>
        <p:txBody>
          <a:bodyPr/>
          <a:lstStyle/>
          <a:p>
            <a:r>
              <a:rPr lang="en-US" dirty="0"/>
              <a:t>Americans were sold a “pig in a poke” by politicians and consultants who either had no idea what they were doing, or more likely, deliberately misled them – or both</a:t>
            </a:r>
          </a:p>
          <a:p>
            <a:pPr lvl="1"/>
            <a:r>
              <a:rPr lang="en-US" dirty="0"/>
              <a:t>Heinlein's Razor: "Never attribute to malice that which is adequately explained by stupidity - but don't rule out malice."</a:t>
            </a:r>
          </a:p>
          <a:p>
            <a:r>
              <a:rPr lang="en-US" dirty="0"/>
              <a:t>Obamacare, </a:t>
            </a:r>
            <a:r>
              <a:rPr lang="en-US" b="1" i="1" dirty="0"/>
              <a:t>and</a:t>
            </a:r>
            <a:r>
              <a:rPr lang="en-US" dirty="0"/>
              <a:t> the ‘new’ American Health Care Act as well, can never succeed because they fail to address the two core failings of the American System</a:t>
            </a:r>
          </a:p>
          <a:p>
            <a:pPr lvl="1"/>
            <a:r>
              <a:rPr lang="en-US" dirty="0"/>
              <a:t>The 4 prong structure of the health insurance markets</a:t>
            </a:r>
          </a:p>
          <a:p>
            <a:pPr lvl="1"/>
            <a:r>
              <a:rPr lang="en-US" dirty="0"/>
              <a:t>The excessive market leverage and costs of large hospital systems</a:t>
            </a:r>
          </a:p>
        </p:txBody>
      </p:sp>
      <p:sp>
        <p:nvSpPr>
          <p:cNvPr id="4" name="Slide Number Placeholder 3"/>
          <p:cNvSpPr>
            <a:spLocks noGrp="1"/>
          </p:cNvSpPr>
          <p:nvPr>
            <p:ph type="sldNum" sz="quarter" idx="12"/>
          </p:nvPr>
        </p:nvSpPr>
        <p:spPr/>
        <p:txBody>
          <a:bodyPr/>
          <a:lstStyle/>
          <a:p>
            <a:fld id="{BC95CC38-EE22-4C1E-8112-EE1E21B36B3D}" type="slidenum">
              <a:rPr lang="en-US" smtClean="0"/>
              <a:t>7</a:t>
            </a:fld>
            <a:endParaRPr lang="en-US"/>
          </a:p>
        </p:txBody>
      </p:sp>
    </p:spTree>
    <p:extLst>
      <p:ext uri="{BB962C8B-B14F-4D97-AF65-F5344CB8AC3E}">
        <p14:creationId xmlns:p14="http://schemas.microsoft.com/office/powerpoint/2010/main" val="1373113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Jonathan Gruber, MIT Professor, Obamacare Architect,  and Ivory Tower Resident</a:t>
            </a:r>
          </a:p>
        </p:txBody>
      </p:sp>
      <p:sp>
        <p:nvSpPr>
          <p:cNvPr id="3" name="Content Placeholder 2"/>
          <p:cNvSpPr>
            <a:spLocks noGrp="1"/>
          </p:cNvSpPr>
          <p:nvPr>
            <p:ph idx="1"/>
          </p:nvPr>
        </p:nvSpPr>
        <p:spPr/>
        <p:txBody>
          <a:bodyPr>
            <a:normAutofit/>
          </a:bodyPr>
          <a:lstStyle/>
          <a:p>
            <a:r>
              <a:rPr lang="en-US" dirty="0"/>
              <a:t>The ACA was designed “ … to leave vast majority of Americans alone.  People who had health insurance that worked for them through their employers or government were not designed to be affected by the law.”</a:t>
            </a:r>
          </a:p>
          <a:p>
            <a:pPr lvl="1"/>
            <a:r>
              <a:rPr lang="en-US" dirty="0"/>
              <a:t>Like MIT Professors, for example</a:t>
            </a:r>
          </a:p>
          <a:p>
            <a:r>
              <a:rPr lang="en-US" dirty="0"/>
              <a:t>“… Second is very healthy individuals, who benefited from a previously discriminatory insurance market. Before, insurers could kick sick people out.  Well that’s bad for sick people and good for healthy people." </a:t>
            </a:r>
          </a:p>
          <a:p>
            <a:pPr lvl="1"/>
            <a:r>
              <a:rPr lang="en-US" b="1" dirty="0"/>
              <a:t>Not</a:t>
            </a:r>
            <a:r>
              <a:rPr lang="en-US" dirty="0"/>
              <a:t> like MIT Professors, who are in the self-insured market - next</a:t>
            </a:r>
          </a:p>
        </p:txBody>
      </p:sp>
      <p:sp>
        <p:nvSpPr>
          <p:cNvPr id="4" name="Slide Number Placeholder 3"/>
          <p:cNvSpPr>
            <a:spLocks noGrp="1"/>
          </p:cNvSpPr>
          <p:nvPr>
            <p:ph type="sldNum" sz="quarter" idx="12"/>
          </p:nvPr>
        </p:nvSpPr>
        <p:spPr/>
        <p:txBody>
          <a:bodyPr/>
          <a:lstStyle/>
          <a:p>
            <a:fld id="{BC95CC38-EE22-4C1E-8112-EE1E21B36B3D}" type="slidenum">
              <a:rPr lang="en-US" smtClean="0"/>
              <a:t>8</a:t>
            </a:fld>
            <a:endParaRPr lang="en-US"/>
          </a:p>
        </p:txBody>
      </p:sp>
    </p:spTree>
    <p:extLst>
      <p:ext uri="{BB962C8B-B14F-4D97-AF65-F5344CB8AC3E}">
        <p14:creationId xmlns:p14="http://schemas.microsoft.com/office/powerpoint/2010/main" val="3656678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Gruber’s Obamacare Strategy Summed</a:t>
            </a:r>
          </a:p>
        </p:txBody>
      </p:sp>
      <p:sp>
        <p:nvSpPr>
          <p:cNvPr id="3" name="Content Placeholder 2"/>
          <p:cNvSpPr>
            <a:spLocks noGrp="1"/>
          </p:cNvSpPr>
          <p:nvPr>
            <p:ph idx="1"/>
          </p:nvPr>
        </p:nvSpPr>
        <p:spPr/>
        <p:txBody>
          <a:bodyPr>
            <a:normAutofit fontScale="92500" lnSpcReduction="20000"/>
          </a:bodyPr>
          <a:lstStyle/>
          <a:p>
            <a:r>
              <a:rPr lang="en-US" dirty="0">
                <a:solidFill>
                  <a:srgbClr val="00B0F0"/>
                </a:solidFill>
              </a:rPr>
              <a:t>Alleged Fact 1-Healthy people unfairly benefited from the old insurance rules in the individual market</a:t>
            </a:r>
          </a:p>
          <a:p>
            <a:r>
              <a:rPr lang="en-US" dirty="0">
                <a:solidFill>
                  <a:srgbClr val="00B0F0"/>
                </a:solidFill>
              </a:rPr>
              <a:t>Alleged Fact 2 - People who had health insurance through their employers or government shouldn't be bothered</a:t>
            </a:r>
          </a:p>
          <a:p>
            <a:r>
              <a:rPr lang="en-US" dirty="0">
                <a:solidFill>
                  <a:srgbClr val="00B0F0"/>
                </a:solidFill>
              </a:rPr>
              <a:t>Therefore, it is good policy to charge healthy people exorbitant premiums in the individual market</a:t>
            </a:r>
          </a:p>
          <a:p>
            <a:endParaRPr lang="en-US" dirty="0"/>
          </a:p>
          <a:p>
            <a:r>
              <a:rPr lang="en-US" dirty="0"/>
              <a:t>Healthy individuals in the individual market became the Straw Man for Obamacare proponents</a:t>
            </a:r>
          </a:p>
        </p:txBody>
      </p:sp>
      <p:sp>
        <p:nvSpPr>
          <p:cNvPr id="8" name="Slide Number Placeholder 7"/>
          <p:cNvSpPr>
            <a:spLocks noGrp="1"/>
          </p:cNvSpPr>
          <p:nvPr>
            <p:ph type="sldNum" sz="quarter" idx="12"/>
          </p:nvPr>
        </p:nvSpPr>
        <p:spPr/>
        <p:txBody>
          <a:bodyPr/>
          <a:lstStyle/>
          <a:p>
            <a:fld id="{BC95CC38-EE22-4C1E-8112-EE1E21B36B3D}" type="slidenum">
              <a:rPr lang="en-US" smtClean="0"/>
              <a:t>9</a:t>
            </a:fld>
            <a:endParaRPr lang="en-US"/>
          </a:p>
        </p:txBody>
      </p:sp>
    </p:spTree>
    <p:extLst>
      <p:ext uri="{BB962C8B-B14F-4D97-AF65-F5344CB8AC3E}">
        <p14:creationId xmlns:p14="http://schemas.microsoft.com/office/powerpoint/2010/main" val="356091341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1760</TotalTime>
  <Words>3004</Words>
  <Application>Microsoft Macintosh PowerPoint</Application>
  <PresentationFormat>Widescreen</PresentationFormat>
  <Paragraphs>229</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Gill Sans MT</vt:lpstr>
      <vt:lpstr>Gallery</vt:lpstr>
      <vt:lpstr>Healthcare in the U.S. vs the U.K. or Just About Anywhere: Don’t let the Fourth Estate Steer You Wrong</vt:lpstr>
      <vt:lpstr>Programme</vt:lpstr>
      <vt:lpstr>Prologue</vt:lpstr>
      <vt:lpstr>Healthcare in the United States</vt:lpstr>
      <vt:lpstr>http://www.healthdata.org/news-release/growing-gap-between-longest-and-shortest-lifespans-us-emphasizes-need-policy-action </vt:lpstr>
      <vt:lpstr>Winston Churchill  </vt:lpstr>
      <vt:lpstr>Obamacare:  An easily foreseen Disaster (I wrote a book about it In 2012!)</vt:lpstr>
      <vt:lpstr>Jonathan Gruber, MIT Professor, Obamacare Architect,  and Ivory Tower Resident</vt:lpstr>
      <vt:lpstr>Gruber’s Obamacare Strategy Summed</vt:lpstr>
      <vt:lpstr>Insurance</vt:lpstr>
      <vt:lpstr>Insurance</vt:lpstr>
      <vt:lpstr>Insurance Markets in the U.S.</vt:lpstr>
      <vt:lpstr>Small Firms have lower benefits and higher costs: Kaiser/hret employer health benefits survey 2016</vt:lpstr>
      <vt:lpstr>Insurance Markets in the U.S.</vt:lpstr>
      <vt:lpstr>Insurance Markets in the U.S.</vt:lpstr>
      <vt:lpstr>Insurance Markets in the U.S.</vt:lpstr>
      <vt:lpstr>Across a pond or two</vt:lpstr>
      <vt:lpstr>Australia vs U.S.</vt:lpstr>
      <vt:lpstr>Australia</vt:lpstr>
      <vt:lpstr>Australia</vt:lpstr>
      <vt:lpstr>New Zealand quick hit</vt:lpstr>
      <vt:lpstr>U.K. vs U.S.</vt:lpstr>
      <vt:lpstr>National Health Service (NHS)</vt:lpstr>
      <vt:lpstr>Private medical insurance (PMI)</vt:lpstr>
      <vt:lpstr>PowerPoint Presentation</vt:lpstr>
      <vt:lpstr>A Look Back in Time</vt:lpstr>
      <vt:lpstr>Winston Churchill  </vt:lpstr>
      <vt:lpstr>Exporting REGULATORY SCHEMES</vt:lpstr>
      <vt:lpstr>Exporting REGULATORY SCHEMES</vt:lpstr>
      <vt:lpstr>Big Pharma – per capita spending globally</vt:lpstr>
      <vt:lpstr>Big Pharma</vt:lpstr>
      <vt:lpstr>For profit vs not for profit healthcare in the us</vt:lpstr>
      <vt:lpstr>For profit vs not for profit healthcare in the us</vt:lpstr>
      <vt:lpstr>Where does this all lead us?</vt:lpstr>
      <vt:lpstr>Where does this all lead us?</vt:lpstr>
      <vt:lpstr>One more from sir winston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Healthcare in the U.S. vs. the U.K. or Just About Anywhere:</dc:title>
  <dc:creator>Mark</dc:creator>
  <cp:lastModifiedBy>Laurie Daschuk</cp:lastModifiedBy>
  <cp:revision>109</cp:revision>
  <dcterms:created xsi:type="dcterms:W3CDTF">2017-05-06T12:50:29Z</dcterms:created>
  <dcterms:modified xsi:type="dcterms:W3CDTF">2017-05-10T20:19:44Z</dcterms:modified>
</cp:coreProperties>
</file>