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8"/>
  </p:notesMasterIdLst>
  <p:sldIdLst>
    <p:sldId id="313" r:id="rId3"/>
    <p:sldId id="356" r:id="rId4"/>
    <p:sldId id="359" r:id="rId5"/>
    <p:sldId id="358" r:id="rId6"/>
    <p:sldId id="361" r:id="rId7"/>
    <p:sldId id="366" r:id="rId8"/>
    <p:sldId id="362" r:id="rId9"/>
    <p:sldId id="369" r:id="rId10"/>
    <p:sldId id="365" r:id="rId11"/>
    <p:sldId id="363" r:id="rId12"/>
    <p:sldId id="364" r:id="rId13"/>
    <p:sldId id="367" r:id="rId14"/>
    <p:sldId id="368" r:id="rId15"/>
    <p:sldId id="370" r:id="rId16"/>
    <p:sldId id="335" r:id="rId17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12C"/>
    <a:srgbClr val="F4C031"/>
    <a:srgbClr val="404040"/>
    <a:srgbClr val="E1C026"/>
    <a:srgbClr val="898989"/>
    <a:srgbClr val="D9D9D9"/>
    <a:srgbClr val="3B2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754"/>
    <p:restoredTop sz="94656"/>
  </p:normalViewPr>
  <p:slideViewPr>
    <p:cSldViewPr snapToGrid="0" snapToObjects="1">
      <p:cViewPr varScale="1">
        <p:scale>
          <a:sx n="70" d="100"/>
          <a:sy n="70" d="100"/>
        </p:scale>
        <p:origin x="-114" y="-4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C3ECCF3-74A2-40CE-B621-CCD8EA1ED87C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bg1">
          <a:lumMod val="75000"/>
        </a:schemeClr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F56CB8E4-AFCB-4DF5-B844-5E13E1CB4A8F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bg1">
          <a:lumMod val="75000"/>
        </a:schemeClr>
      </a:fgClr>
      <a:bgClr>
        <a:schemeClr val="bg1"/>
      </a:bgClr>
    </a:pattFill>
  </dgm:bg>
  <dgm:whole>
    <a:ln>
      <a:solidFill>
        <a:srgbClr val="F4C03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F56CB8E4-AFCB-4DF5-B844-5E13E1CB4A8F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bg1">
          <a:lumMod val="75000"/>
        </a:schemeClr>
      </a:fgClr>
      <a:bgClr>
        <a:schemeClr val="bg1"/>
      </a:bgClr>
    </a:pattFill>
  </dgm:bg>
  <dgm:whole>
    <a:ln>
      <a:solidFill>
        <a:srgbClr val="F4C03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F56CB8E4-AFCB-4DF5-B844-5E13E1CB4A8F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bg1">
          <a:lumMod val="75000"/>
        </a:schemeClr>
      </a:fgClr>
      <a:bgClr>
        <a:schemeClr val="bg1"/>
      </a:bgClr>
    </a:pattFill>
  </dgm:bg>
  <dgm:whole>
    <a:ln>
      <a:solidFill>
        <a:srgbClr val="F4C03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F56CB8E4-AFCB-4DF5-B844-5E13E1CB4A8F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bg1">
          <a:lumMod val="75000"/>
        </a:schemeClr>
      </a:fgClr>
      <a:bgClr>
        <a:schemeClr val="bg1"/>
      </a:bgClr>
    </a:pattFill>
  </dgm:bg>
  <dgm:whole>
    <a:ln>
      <a:solidFill>
        <a:srgbClr val="F4C03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C3ECCF3-74A2-40CE-B621-CCD8EA1ED87C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bg1">
          <a:lumMod val="75000"/>
        </a:schemeClr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D405CE9-105C-479E-94F3-DD496F8A1201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bg1">
          <a:lumMod val="75000"/>
        </a:schemeClr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C3ECCF3-74A2-40CE-B621-CCD8EA1ED87C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bg1">
          <a:lumMod val="75000"/>
        </a:schemeClr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gear1" loCatId="relationship" qsTypeId="urn:microsoft.com/office/officeart/2005/8/quickstyle/3d5" qsCatId="3D" csTypeId="urn:microsoft.com/office/officeart/2005/8/colors/accent1_3" csCatId="accent1" phldr="1"/>
      <dgm:spPr/>
    </dgm:pt>
    <dgm:pt modelId="{D0324A89-D946-4192-B70D-F535DBC3577D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sk-SK" sz="1500" i="0" kern="1200" dirty="0" err="1">
              <a:solidFill>
                <a:srgbClr val="FFFFFF"/>
              </a:solidFill>
              <a:latin typeface="Franklin Gothic Book" panose="020B0503020102020204" pitchFamily="34" charset="0"/>
              <a:ea typeface="+mn-ea"/>
              <a:cs typeface="+mn-cs"/>
            </a:rPr>
            <a:t>Deliminate</a:t>
          </a:r>
          <a:r>
            <a:rPr lang="sk-SK" sz="1500" i="0" kern="1200" dirty="0">
              <a:solidFill>
                <a:srgbClr val="FFFFFF"/>
              </a:solidFill>
              <a:latin typeface="Franklin Gothic Book" panose="020B0503020102020204" pitchFamily="34" charset="0"/>
              <a:ea typeface="+mn-ea"/>
              <a:cs typeface="+mn-cs"/>
            </a:rPr>
            <a:t> </a:t>
          </a:r>
          <a:br>
            <a:rPr lang="sk-SK" sz="1500" i="0" kern="1200" dirty="0">
              <a:solidFill>
                <a:srgbClr val="FFFFFF"/>
              </a:solidFill>
              <a:latin typeface="Franklin Gothic Book" panose="020B0503020102020204" pitchFamily="34" charset="0"/>
              <a:ea typeface="+mn-ea"/>
              <a:cs typeface="+mn-cs"/>
            </a:rPr>
          </a:br>
          <a:r>
            <a:rPr lang="sk-SK" sz="1500" i="0" kern="1200" dirty="0" err="1">
              <a:solidFill>
                <a:srgbClr val="FFFFFF"/>
              </a:solidFill>
              <a:latin typeface="Franklin Gothic Book" panose="020B0503020102020204" pitchFamily="34" charset="0"/>
              <a:ea typeface="+mn-ea"/>
              <a:cs typeface="+mn-cs"/>
            </a:rPr>
            <a:t>the</a:t>
          </a:r>
          <a:r>
            <a:rPr lang="sk-SK" sz="1500" i="0" kern="1200" dirty="0">
              <a:solidFill>
                <a:srgbClr val="FFFFFF"/>
              </a:solidFill>
              <a:latin typeface="Franklin Gothic Book" panose="020B0503020102020204" pitchFamily="34" charset="0"/>
              <a:ea typeface="+mn-ea"/>
              <a:cs typeface="+mn-cs"/>
            </a:rPr>
            <a:t> </a:t>
          </a:r>
          <a:r>
            <a:rPr lang="sk-SK" sz="1500" i="0" kern="1200" dirty="0" err="1">
              <a:solidFill>
                <a:srgbClr val="FFFFFF"/>
              </a:solidFill>
              <a:latin typeface="Franklin Gothic Book" panose="020B0503020102020204" pitchFamily="34" charset="0"/>
              <a:ea typeface="+mn-ea"/>
              <a:cs typeface="+mn-cs"/>
            </a:rPr>
            <a:t>borders</a:t>
          </a:r>
          <a:endParaRPr lang="en-GB" sz="1500" i="0" kern="1200" dirty="0">
            <a:solidFill>
              <a:srgbClr val="FFFFFF"/>
            </a:solidFill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5F38CF34-0A51-46B8-B804-54E5116F8DD9}" type="parTrans" cxnId="{EA140208-7CC5-40BC-BEF0-8E5DE3366376}">
      <dgm:prSet/>
      <dgm:spPr/>
      <dgm:t>
        <a:bodyPr/>
        <a:lstStyle/>
        <a:p>
          <a:endParaRPr lang="en-GB"/>
        </a:p>
      </dgm:t>
    </dgm:pt>
    <dgm:pt modelId="{B9208DC2-62B1-427F-858A-D9C01952AEF9}" type="sibTrans" cxnId="{EA140208-7CC5-40BC-BEF0-8E5DE3366376}">
      <dgm:prSet/>
      <dgm:spPr>
        <a:solidFill>
          <a:srgbClr val="EEECE1">
            <a:lumMod val="50000"/>
          </a:srgb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gm:spPr>
      <dgm:t>
        <a:bodyPr/>
        <a:lstStyle/>
        <a:p>
          <a:endParaRPr lang="en-GB"/>
        </a:p>
      </dgm:t>
    </dgm:pt>
    <dgm:pt modelId="{07234911-6AD8-4A05-A0D1-CADA9E51D225}">
      <dgm:prSet phldrT="[Text]" custT="1"/>
      <dgm:spPr>
        <a:solidFill>
          <a:schemeClr val="tx2">
            <a:lumMod val="60000"/>
            <a:lumOff val="4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sk-SK" sz="1500" i="0" kern="1200" dirty="0" err="1">
              <a:solidFill>
                <a:schemeClr val="bg1"/>
              </a:solidFill>
              <a:latin typeface="Franklin Gothic Book" panose="020B0503020102020204" pitchFamily="34" charset="0"/>
              <a:ea typeface="+mn-ea"/>
              <a:cs typeface="+mn-cs"/>
            </a:rPr>
            <a:t>Justice</a:t>
          </a:r>
          <a:r>
            <a:rPr lang="sk-SK" sz="1500" i="0" kern="1200" dirty="0">
              <a:solidFill>
                <a:schemeClr val="bg1"/>
              </a:solidFill>
              <a:latin typeface="Franklin Gothic Book" panose="020B0503020102020204" pitchFamily="34" charset="0"/>
              <a:ea typeface="+mn-ea"/>
              <a:cs typeface="+mn-cs"/>
            </a:rPr>
            <a:t> </a:t>
          </a:r>
          <a:r>
            <a:rPr lang="sk-SK" sz="1500" i="0" kern="1200" dirty="0" err="1">
              <a:solidFill>
                <a:schemeClr val="bg1"/>
              </a:solidFill>
              <a:latin typeface="Franklin Gothic Book" panose="020B0503020102020204" pitchFamily="34" charset="0"/>
              <a:ea typeface="+mn-ea"/>
              <a:cs typeface="+mn-cs"/>
            </a:rPr>
            <a:t>vs</a:t>
          </a:r>
          <a:r>
            <a:rPr lang="sk-SK" sz="1500" i="0" kern="1200" dirty="0">
              <a:solidFill>
                <a:schemeClr val="bg1"/>
              </a:solidFill>
              <a:latin typeface="Franklin Gothic Book" panose="020B0503020102020204" pitchFamily="34" charset="0"/>
              <a:ea typeface="+mn-ea"/>
              <a:cs typeface="+mn-cs"/>
            </a:rPr>
            <a:t> </a:t>
          </a:r>
          <a:r>
            <a:rPr lang="sk-SK" sz="1500" i="0" kern="1200" dirty="0" err="1">
              <a:solidFill>
                <a:schemeClr val="bg1"/>
              </a:solidFill>
              <a:latin typeface="Franklin Gothic Book" panose="020B0503020102020204" pitchFamily="34" charset="0"/>
              <a:ea typeface="+mn-ea"/>
              <a:cs typeface="+mn-cs"/>
            </a:rPr>
            <a:t>certainity</a:t>
          </a:r>
          <a:endParaRPr lang="en-GB" sz="1500" i="0" kern="1200" dirty="0">
            <a:solidFill>
              <a:schemeClr val="bg1"/>
            </a:solidFill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D74F5416-80D4-4784-AC81-F6CA299517CE}" type="parTrans" cxnId="{F6C962DA-55B0-443D-9BCE-9588747322A0}">
      <dgm:prSet/>
      <dgm:spPr/>
      <dgm:t>
        <a:bodyPr/>
        <a:lstStyle/>
        <a:p>
          <a:endParaRPr lang="en-GB"/>
        </a:p>
      </dgm:t>
    </dgm:pt>
    <dgm:pt modelId="{791A9778-741C-4577-A35A-8DE0E7BAF7F3}" type="sibTrans" cxnId="{F6C962DA-55B0-443D-9BCE-9588747322A0}">
      <dgm:prSet/>
      <dgm:spPr>
        <a:solidFill>
          <a:srgbClr val="EEECE1">
            <a:lumMod val="50000"/>
          </a:srgb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gm:spPr>
      <dgm:t>
        <a:bodyPr/>
        <a:lstStyle/>
        <a:p>
          <a:endParaRPr lang="en-GB"/>
        </a:p>
      </dgm:t>
    </dgm:pt>
    <dgm:pt modelId="{9D84ACC5-1288-410B-B283-31A7DD4DA6DE}">
      <dgm:prSet phldrT="[Text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i="0" kern="1200" dirty="0">
              <a:solidFill>
                <a:srgbClr val="FFFFFF"/>
              </a:solidFill>
              <a:latin typeface="Franklin Gothic Book" panose="020B0503020102020204" pitchFamily="34" charset="0"/>
              <a:ea typeface="+mn-ea"/>
              <a:cs typeface="+mn-cs"/>
            </a:rPr>
            <a:t>EU law </a:t>
          </a:r>
          <a:endParaRPr lang="en-GB" sz="1500" i="0" kern="1200" dirty="0">
            <a:solidFill>
              <a:srgbClr val="FFFFFF"/>
            </a:solidFill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EE7D9CBD-D908-4F77-A421-C69B45B59E07}" type="parTrans" cxnId="{ADEBFCBC-6629-4CB4-9283-AFE30AEEF6CE}">
      <dgm:prSet/>
      <dgm:spPr/>
      <dgm:t>
        <a:bodyPr/>
        <a:lstStyle/>
        <a:p>
          <a:endParaRPr lang="en-GB"/>
        </a:p>
      </dgm:t>
    </dgm:pt>
    <dgm:pt modelId="{04F1F90C-2199-468E-9685-B1EB9CEA7E85}" type="sibTrans" cxnId="{ADEBFCBC-6629-4CB4-9283-AFE30AEEF6CE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44C73BC7-987B-439D-9AB9-D98ABE5E2617}" type="pres">
      <dgm:prSet presAssocID="{CFCDE117-57A8-49AA-9C81-24AB0259F6B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8880CDD-C6BB-4A3F-9A1B-5CCD4A9F3D25}" type="pres">
      <dgm:prSet presAssocID="{D0324A89-D946-4192-B70D-F535DBC3577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AD2775D-EF46-45C0-BAD5-8C21391846E4}" type="pres">
      <dgm:prSet presAssocID="{D0324A89-D946-4192-B70D-F535DBC3577D}" presName="gear1srcNode" presStyleLbl="node1" presStyleIdx="0" presStyleCnt="3"/>
      <dgm:spPr/>
      <dgm:t>
        <a:bodyPr/>
        <a:lstStyle/>
        <a:p>
          <a:endParaRPr lang="de-DE"/>
        </a:p>
      </dgm:t>
    </dgm:pt>
    <dgm:pt modelId="{9BBA1B8A-2D6E-4788-80FA-0DDB2489AFD4}" type="pres">
      <dgm:prSet presAssocID="{D0324A89-D946-4192-B70D-F535DBC3577D}" presName="gear1dstNode" presStyleLbl="node1" presStyleIdx="0" presStyleCnt="3"/>
      <dgm:spPr/>
      <dgm:t>
        <a:bodyPr/>
        <a:lstStyle/>
        <a:p>
          <a:endParaRPr lang="de-DE"/>
        </a:p>
      </dgm:t>
    </dgm:pt>
    <dgm:pt modelId="{B10AA2D9-0F38-4C46-BE5D-017F3810AD69}" type="pres">
      <dgm:prSet presAssocID="{07234911-6AD8-4A05-A0D1-CADA9E51D22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7B70917-418E-4E2E-A030-CE20384F1E32}" type="pres">
      <dgm:prSet presAssocID="{07234911-6AD8-4A05-A0D1-CADA9E51D225}" presName="gear2srcNode" presStyleLbl="node1" presStyleIdx="1" presStyleCnt="3"/>
      <dgm:spPr/>
      <dgm:t>
        <a:bodyPr/>
        <a:lstStyle/>
        <a:p>
          <a:endParaRPr lang="de-DE"/>
        </a:p>
      </dgm:t>
    </dgm:pt>
    <dgm:pt modelId="{392A5138-6240-4796-A2A2-C2626E14E8DB}" type="pres">
      <dgm:prSet presAssocID="{07234911-6AD8-4A05-A0D1-CADA9E51D225}" presName="gear2dstNode" presStyleLbl="node1" presStyleIdx="1" presStyleCnt="3"/>
      <dgm:spPr/>
      <dgm:t>
        <a:bodyPr/>
        <a:lstStyle/>
        <a:p>
          <a:endParaRPr lang="de-DE"/>
        </a:p>
      </dgm:t>
    </dgm:pt>
    <dgm:pt modelId="{8C9C6A5E-1C2A-458D-89C7-1E42C6FA83D7}" type="pres">
      <dgm:prSet presAssocID="{9D84ACC5-1288-410B-B283-31A7DD4DA6DE}" presName="gear3" presStyleLbl="node1" presStyleIdx="2" presStyleCnt="3" custLinFactNeighborX="1994" custLinFactNeighborY="0"/>
      <dgm:spPr/>
      <dgm:t>
        <a:bodyPr/>
        <a:lstStyle/>
        <a:p>
          <a:endParaRPr lang="de-DE"/>
        </a:p>
      </dgm:t>
    </dgm:pt>
    <dgm:pt modelId="{AD6B636A-8D14-408C-AB25-84D3F99EB224}" type="pres">
      <dgm:prSet presAssocID="{9D84ACC5-1288-410B-B283-31A7DD4DA6D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6E01445-D8AC-4F15-B8EB-DE5D049BAF75}" type="pres">
      <dgm:prSet presAssocID="{9D84ACC5-1288-410B-B283-31A7DD4DA6DE}" presName="gear3srcNode" presStyleLbl="node1" presStyleIdx="2" presStyleCnt="3"/>
      <dgm:spPr/>
      <dgm:t>
        <a:bodyPr/>
        <a:lstStyle/>
        <a:p>
          <a:endParaRPr lang="de-DE"/>
        </a:p>
      </dgm:t>
    </dgm:pt>
    <dgm:pt modelId="{AA7FD33C-8410-48C6-AE68-9DB4BFD12826}" type="pres">
      <dgm:prSet presAssocID="{9D84ACC5-1288-410B-B283-31A7DD4DA6DE}" presName="gear3dstNode" presStyleLbl="node1" presStyleIdx="2" presStyleCnt="3"/>
      <dgm:spPr/>
      <dgm:t>
        <a:bodyPr/>
        <a:lstStyle/>
        <a:p>
          <a:endParaRPr lang="de-DE"/>
        </a:p>
      </dgm:t>
    </dgm:pt>
    <dgm:pt modelId="{CF3C9763-6BCB-4789-AAA9-CE8D981DE78E}" type="pres">
      <dgm:prSet presAssocID="{B9208DC2-62B1-427F-858A-D9C01952AEF9}" presName="connector1" presStyleLbl="sibTrans2D1" presStyleIdx="0" presStyleCnt="3"/>
      <dgm:spPr>
        <a:xfrm>
          <a:off x="4107860" y="1881662"/>
          <a:ext cx="3621024" cy="3621024"/>
        </a:xfrm>
        <a:prstGeom prst="circularArrow">
          <a:avLst>
            <a:gd name="adj1" fmla="val 4687"/>
            <a:gd name="adj2" fmla="val 299029"/>
            <a:gd name="adj3" fmla="val 2534968"/>
            <a:gd name="adj4" fmla="val 15821351"/>
            <a:gd name="adj5" fmla="val 5469"/>
          </a:avLst>
        </a:prstGeom>
      </dgm:spPr>
      <dgm:t>
        <a:bodyPr/>
        <a:lstStyle/>
        <a:p>
          <a:endParaRPr lang="de-DE"/>
        </a:p>
      </dgm:t>
    </dgm:pt>
    <dgm:pt modelId="{5591B153-198F-48BE-ADA1-D5C167914F71}" type="pres">
      <dgm:prSet presAssocID="{791A9778-741C-4577-A35A-8DE0E7BAF7F3}" presName="connector2" presStyleLbl="sibTrans2D1" presStyleIdx="1" presStyleCnt="3"/>
      <dgm:spPr>
        <a:xfrm>
          <a:off x="2304543" y="1186621"/>
          <a:ext cx="2630900" cy="263090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</dgm:spPr>
      <dgm:t>
        <a:bodyPr/>
        <a:lstStyle/>
        <a:p>
          <a:endParaRPr lang="de-DE"/>
        </a:p>
      </dgm:t>
    </dgm:pt>
    <dgm:pt modelId="{159A9AC7-BDE9-4758-A262-2759889D9E6F}" type="pres">
      <dgm:prSet presAssocID="{04F1F90C-2199-468E-9685-B1EB9CEA7E85}" presName="connector3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7AA4BD35-0E22-472C-A19B-B6F5AA08FB06}" type="presOf" srcId="{04F1F90C-2199-468E-9685-B1EB9CEA7E85}" destId="{159A9AC7-BDE9-4758-A262-2759889D9E6F}" srcOrd="0" destOrd="0" presId="urn:microsoft.com/office/officeart/2005/8/layout/gear1"/>
    <dgm:cxn modelId="{4063103F-8D9F-4BC6-A8C0-B0317C5EBF94}" type="presOf" srcId="{07234911-6AD8-4A05-A0D1-CADA9E51D225}" destId="{B10AA2D9-0F38-4C46-BE5D-017F3810AD69}" srcOrd="0" destOrd="0" presId="urn:microsoft.com/office/officeart/2005/8/layout/gear1"/>
    <dgm:cxn modelId="{E3AB0EDA-F95B-46E0-AF46-6AA910CAFA7A}" type="presOf" srcId="{07234911-6AD8-4A05-A0D1-CADA9E51D225}" destId="{392A5138-6240-4796-A2A2-C2626E14E8DB}" srcOrd="2" destOrd="0" presId="urn:microsoft.com/office/officeart/2005/8/layout/gear1"/>
    <dgm:cxn modelId="{1C8AC36D-295F-4ACA-A909-B71E27EDBE81}" type="presOf" srcId="{CFCDE117-57A8-49AA-9C81-24AB0259F6B3}" destId="{44C73BC7-987B-439D-9AB9-D98ABE5E2617}" srcOrd="0" destOrd="0" presId="urn:microsoft.com/office/officeart/2005/8/layout/gear1"/>
    <dgm:cxn modelId="{BC670A2A-9EBE-4F67-A413-5745D331162E}" type="presOf" srcId="{9D84ACC5-1288-410B-B283-31A7DD4DA6DE}" destId="{AA7FD33C-8410-48C6-AE68-9DB4BFD12826}" srcOrd="3" destOrd="0" presId="urn:microsoft.com/office/officeart/2005/8/layout/gear1"/>
    <dgm:cxn modelId="{B90964EC-E713-41B5-8227-C4E9D8E03AB8}" type="presOf" srcId="{9D84ACC5-1288-410B-B283-31A7DD4DA6DE}" destId="{8C9C6A5E-1C2A-458D-89C7-1E42C6FA83D7}" srcOrd="0" destOrd="0" presId="urn:microsoft.com/office/officeart/2005/8/layout/gear1"/>
    <dgm:cxn modelId="{5CC74F43-4235-47D8-A4D9-3C97E5A88C98}" type="presOf" srcId="{D0324A89-D946-4192-B70D-F535DBC3577D}" destId="{DAD2775D-EF46-45C0-BAD5-8C21391846E4}" srcOrd="1" destOrd="0" presId="urn:microsoft.com/office/officeart/2005/8/layout/gear1"/>
    <dgm:cxn modelId="{ADEBFCBC-6629-4CB4-9283-AFE30AEEF6CE}" srcId="{CFCDE117-57A8-49AA-9C81-24AB0259F6B3}" destId="{9D84ACC5-1288-410B-B283-31A7DD4DA6DE}" srcOrd="2" destOrd="0" parTransId="{EE7D9CBD-D908-4F77-A421-C69B45B59E07}" sibTransId="{04F1F90C-2199-468E-9685-B1EB9CEA7E85}"/>
    <dgm:cxn modelId="{F8423375-3EF3-4FE6-9079-FCE0D3CDED3E}" type="presOf" srcId="{9D84ACC5-1288-410B-B283-31A7DD4DA6DE}" destId="{AD6B636A-8D14-408C-AB25-84D3F99EB224}" srcOrd="1" destOrd="0" presId="urn:microsoft.com/office/officeart/2005/8/layout/gear1"/>
    <dgm:cxn modelId="{97383549-5A8F-43F7-A085-C19D1DBE2CBF}" type="presOf" srcId="{B9208DC2-62B1-427F-858A-D9C01952AEF9}" destId="{CF3C9763-6BCB-4789-AAA9-CE8D981DE78E}" srcOrd="0" destOrd="0" presId="urn:microsoft.com/office/officeart/2005/8/layout/gear1"/>
    <dgm:cxn modelId="{EA140208-7CC5-40BC-BEF0-8E5DE3366376}" srcId="{CFCDE117-57A8-49AA-9C81-24AB0259F6B3}" destId="{D0324A89-D946-4192-B70D-F535DBC3577D}" srcOrd="0" destOrd="0" parTransId="{5F38CF34-0A51-46B8-B804-54E5116F8DD9}" sibTransId="{B9208DC2-62B1-427F-858A-D9C01952AEF9}"/>
    <dgm:cxn modelId="{F6C962DA-55B0-443D-9BCE-9588747322A0}" srcId="{CFCDE117-57A8-49AA-9C81-24AB0259F6B3}" destId="{07234911-6AD8-4A05-A0D1-CADA9E51D225}" srcOrd="1" destOrd="0" parTransId="{D74F5416-80D4-4784-AC81-F6CA299517CE}" sibTransId="{791A9778-741C-4577-A35A-8DE0E7BAF7F3}"/>
    <dgm:cxn modelId="{6EFEFD0C-B8D5-4219-B6C7-8C28745767D1}" type="presOf" srcId="{9D84ACC5-1288-410B-B283-31A7DD4DA6DE}" destId="{76E01445-D8AC-4F15-B8EB-DE5D049BAF75}" srcOrd="2" destOrd="0" presId="urn:microsoft.com/office/officeart/2005/8/layout/gear1"/>
    <dgm:cxn modelId="{C329B243-DDD3-4F47-BBDC-C38C92864939}" type="presOf" srcId="{D0324A89-D946-4192-B70D-F535DBC3577D}" destId="{9BBA1B8A-2D6E-4788-80FA-0DDB2489AFD4}" srcOrd="2" destOrd="0" presId="urn:microsoft.com/office/officeart/2005/8/layout/gear1"/>
    <dgm:cxn modelId="{B5EB8E39-CC51-4871-B9A4-3977A019C022}" type="presOf" srcId="{791A9778-741C-4577-A35A-8DE0E7BAF7F3}" destId="{5591B153-198F-48BE-ADA1-D5C167914F71}" srcOrd="0" destOrd="0" presId="urn:microsoft.com/office/officeart/2005/8/layout/gear1"/>
    <dgm:cxn modelId="{25B58CC1-5B9F-432E-B467-EE96903F945D}" type="presOf" srcId="{D0324A89-D946-4192-B70D-F535DBC3577D}" destId="{18880CDD-C6BB-4A3F-9A1B-5CCD4A9F3D25}" srcOrd="0" destOrd="0" presId="urn:microsoft.com/office/officeart/2005/8/layout/gear1"/>
    <dgm:cxn modelId="{9A8BBFEE-5EA4-4230-8F04-356D3D2EBABD}" type="presOf" srcId="{07234911-6AD8-4A05-A0D1-CADA9E51D225}" destId="{37B70917-418E-4E2E-A030-CE20384F1E32}" srcOrd="1" destOrd="0" presId="urn:microsoft.com/office/officeart/2005/8/layout/gear1"/>
    <dgm:cxn modelId="{65A1C601-D688-4FB3-A7BC-D8EF440795EB}" type="presParOf" srcId="{44C73BC7-987B-439D-9AB9-D98ABE5E2617}" destId="{18880CDD-C6BB-4A3F-9A1B-5CCD4A9F3D25}" srcOrd="0" destOrd="0" presId="urn:microsoft.com/office/officeart/2005/8/layout/gear1"/>
    <dgm:cxn modelId="{5BF9D928-D8EA-4721-8D74-DFE09679E8C3}" type="presParOf" srcId="{44C73BC7-987B-439D-9AB9-D98ABE5E2617}" destId="{DAD2775D-EF46-45C0-BAD5-8C21391846E4}" srcOrd="1" destOrd="0" presId="urn:microsoft.com/office/officeart/2005/8/layout/gear1"/>
    <dgm:cxn modelId="{933094A4-1F18-4544-A723-D203A84892D7}" type="presParOf" srcId="{44C73BC7-987B-439D-9AB9-D98ABE5E2617}" destId="{9BBA1B8A-2D6E-4788-80FA-0DDB2489AFD4}" srcOrd="2" destOrd="0" presId="urn:microsoft.com/office/officeart/2005/8/layout/gear1"/>
    <dgm:cxn modelId="{05B4B526-13DA-4847-8ACF-29A9B773AABF}" type="presParOf" srcId="{44C73BC7-987B-439D-9AB9-D98ABE5E2617}" destId="{B10AA2D9-0F38-4C46-BE5D-017F3810AD69}" srcOrd="3" destOrd="0" presId="urn:microsoft.com/office/officeart/2005/8/layout/gear1"/>
    <dgm:cxn modelId="{C3A14438-4ABD-48A5-ACDB-A87B0201DD79}" type="presParOf" srcId="{44C73BC7-987B-439D-9AB9-D98ABE5E2617}" destId="{37B70917-418E-4E2E-A030-CE20384F1E32}" srcOrd="4" destOrd="0" presId="urn:microsoft.com/office/officeart/2005/8/layout/gear1"/>
    <dgm:cxn modelId="{1690F8AB-DF22-44B4-84FF-C8EE18A00F83}" type="presParOf" srcId="{44C73BC7-987B-439D-9AB9-D98ABE5E2617}" destId="{392A5138-6240-4796-A2A2-C2626E14E8DB}" srcOrd="5" destOrd="0" presId="urn:microsoft.com/office/officeart/2005/8/layout/gear1"/>
    <dgm:cxn modelId="{449769FF-92D0-4481-A6F2-AAE7570371FD}" type="presParOf" srcId="{44C73BC7-987B-439D-9AB9-D98ABE5E2617}" destId="{8C9C6A5E-1C2A-458D-89C7-1E42C6FA83D7}" srcOrd="6" destOrd="0" presId="urn:microsoft.com/office/officeart/2005/8/layout/gear1"/>
    <dgm:cxn modelId="{3573463A-FAEB-4DA6-A729-64FDCC28086B}" type="presParOf" srcId="{44C73BC7-987B-439D-9AB9-D98ABE5E2617}" destId="{AD6B636A-8D14-408C-AB25-84D3F99EB224}" srcOrd="7" destOrd="0" presId="urn:microsoft.com/office/officeart/2005/8/layout/gear1"/>
    <dgm:cxn modelId="{5D11D500-9C1F-4A8F-A599-DAF1B6F6EFA5}" type="presParOf" srcId="{44C73BC7-987B-439D-9AB9-D98ABE5E2617}" destId="{76E01445-D8AC-4F15-B8EB-DE5D049BAF75}" srcOrd="8" destOrd="0" presId="urn:microsoft.com/office/officeart/2005/8/layout/gear1"/>
    <dgm:cxn modelId="{BBEA27C9-C397-450E-BBD5-D053ACCA29B2}" type="presParOf" srcId="{44C73BC7-987B-439D-9AB9-D98ABE5E2617}" destId="{AA7FD33C-8410-48C6-AE68-9DB4BFD12826}" srcOrd="9" destOrd="0" presId="urn:microsoft.com/office/officeart/2005/8/layout/gear1"/>
    <dgm:cxn modelId="{0F25CC9D-FCA5-414C-A93A-8B33715CD620}" type="presParOf" srcId="{44C73BC7-987B-439D-9AB9-D98ABE5E2617}" destId="{CF3C9763-6BCB-4789-AAA9-CE8D981DE78E}" srcOrd="10" destOrd="0" presId="urn:microsoft.com/office/officeart/2005/8/layout/gear1"/>
    <dgm:cxn modelId="{F913B3A9-7BC7-4728-80C0-18531AB5CB1A}" type="presParOf" srcId="{44C73BC7-987B-439D-9AB9-D98ABE5E2617}" destId="{5591B153-198F-48BE-ADA1-D5C167914F71}" srcOrd="11" destOrd="0" presId="urn:microsoft.com/office/officeart/2005/8/layout/gear1"/>
    <dgm:cxn modelId="{37CA5F3B-72C9-4622-A2D0-FB2D7DA5B202}" type="presParOf" srcId="{44C73BC7-987B-439D-9AB9-D98ABE5E2617}" destId="{159A9AC7-BDE9-4758-A262-2759889D9E6F}" srcOrd="12" destOrd="0" presId="urn:microsoft.com/office/officeart/2005/8/layout/gear1"/>
  </dgm:cxnLst>
  <dgm:bg>
    <a:pattFill prst="pct5">
      <a:fgClr>
        <a:schemeClr val="bg1">
          <a:lumMod val="75000"/>
        </a:schemeClr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3BB61437-B4FD-41CC-B284-FE764ECE1C00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bg1">
          <a:lumMod val="75000"/>
        </a:schemeClr>
      </a:fgClr>
      <a:bgClr>
        <a:schemeClr val="bg1"/>
      </a:bgClr>
    </a:pattFill>
  </dgm:bg>
  <dgm:whole>
    <a:ln>
      <a:solidFill>
        <a:srgbClr val="F4C03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3BB61437-B4FD-41CC-B284-FE764ECE1C00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bg1">
          <a:lumMod val="75000"/>
        </a:schemeClr>
      </a:fgClr>
      <a:bgClr>
        <a:schemeClr val="bg1"/>
      </a:bgClr>
    </a:pattFill>
  </dgm:bg>
  <dgm:whole>
    <a:ln>
      <a:solidFill>
        <a:srgbClr val="F4C03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7237B70-5194-4A3E-BC77-18BA8E494EBB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bg1">
          <a:lumMod val="75000"/>
        </a:schemeClr>
      </a:fgClr>
      <a:bgClr>
        <a:schemeClr val="bg1"/>
      </a:bgClr>
    </a:pattFill>
  </dgm:bg>
  <dgm:whole>
    <a:ln>
      <a:solidFill>
        <a:srgbClr val="F4C03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7237B70-5194-4A3E-BC77-18BA8E494EBB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bg1">
          <a:lumMod val="75000"/>
        </a:schemeClr>
      </a:fgClr>
      <a:bgClr>
        <a:schemeClr val="bg1"/>
      </a:bgClr>
    </a:pattFill>
  </dgm:bg>
  <dgm:whole>
    <a:ln>
      <a:solidFill>
        <a:srgbClr val="F4C03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80CDD-C6BB-4A3F-9A1B-5CCD4A9F3D25}">
      <dsp:nvSpPr>
        <dsp:cNvPr id="0" name=""/>
        <dsp:cNvSpPr/>
      </dsp:nvSpPr>
      <dsp:spPr>
        <a:xfrm>
          <a:off x="4314825" y="2314575"/>
          <a:ext cx="2828925" cy="2828925"/>
        </a:xfrm>
        <a:prstGeom prst="gear9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i="0" kern="1200" dirty="0" err="1">
              <a:solidFill>
                <a:srgbClr val="FFFFFF"/>
              </a:solidFill>
              <a:latin typeface="Franklin Gothic Book" panose="020B0503020102020204" pitchFamily="34" charset="0"/>
              <a:ea typeface="+mn-ea"/>
              <a:cs typeface="+mn-cs"/>
            </a:rPr>
            <a:t>Deliminate</a:t>
          </a:r>
          <a:r>
            <a:rPr lang="sk-SK" sz="1500" i="0" kern="1200" dirty="0">
              <a:solidFill>
                <a:srgbClr val="FFFFFF"/>
              </a:solidFill>
              <a:latin typeface="Franklin Gothic Book" panose="020B0503020102020204" pitchFamily="34" charset="0"/>
              <a:ea typeface="+mn-ea"/>
              <a:cs typeface="+mn-cs"/>
            </a:rPr>
            <a:t> </a:t>
          </a:r>
          <a:br>
            <a:rPr lang="sk-SK" sz="1500" i="0" kern="1200" dirty="0">
              <a:solidFill>
                <a:srgbClr val="FFFFFF"/>
              </a:solidFill>
              <a:latin typeface="Franklin Gothic Book" panose="020B0503020102020204" pitchFamily="34" charset="0"/>
              <a:ea typeface="+mn-ea"/>
              <a:cs typeface="+mn-cs"/>
            </a:rPr>
          </a:br>
          <a:r>
            <a:rPr lang="sk-SK" sz="1500" i="0" kern="1200" dirty="0" err="1">
              <a:solidFill>
                <a:srgbClr val="FFFFFF"/>
              </a:solidFill>
              <a:latin typeface="Franklin Gothic Book" panose="020B0503020102020204" pitchFamily="34" charset="0"/>
              <a:ea typeface="+mn-ea"/>
              <a:cs typeface="+mn-cs"/>
            </a:rPr>
            <a:t>the</a:t>
          </a:r>
          <a:r>
            <a:rPr lang="sk-SK" sz="1500" i="0" kern="1200" dirty="0">
              <a:solidFill>
                <a:srgbClr val="FFFFFF"/>
              </a:solidFill>
              <a:latin typeface="Franklin Gothic Book" panose="020B0503020102020204" pitchFamily="34" charset="0"/>
              <a:ea typeface="+mn-ea"/>
              <a:cs typeface="+mn-cs"/>
            </a:rPr>
            <a:t> </a:t>
          </a:r>
          <a:r>
            <a:rPr lang="sk-SK" sz="1500" i="0" kern="1200" dirty="0" err="1">
              <a:solidFill>
                <a:srgbClr val="FFFFFF"/>
              </a:solidFill>
              <a:latin typeface="Franklin Gothic Book" panose="020B0503020102020204" pitchFamily="34" charset="0"/>
              <a:ea typeface="+mn-ea"/>
              <a:cs typeface="+mn-cs"/>
            </a:rPr>
            <a:t>borders</a:t>
          </a:r>
          <a:endParaRPr lang="en-GB" sz="1500" i="0" kern="1200" dirty="0">
            <a:solidFill>
              <a:srgbClr val="FFFFFF"/>
            </a:solidFill>
            <a:latin typeface="Franklin Gothic Book" panose="020B0503020102020204" pitchFamily="34" charset="0"/>
            <a:ea typeface="+mn-ea"/>
            <a:cs typeface="+mn-cs"/>
          </a:endParaRPr>
        </a:p>
      </dsp:txBody>
      <dsp:txXfrm>
        <a:off x="4883565" y="2977237"/>
        <a:ext cx="1691445" cy="1454126"/>
      </dsp:txXfrm>
    </dsp:sp>
    <dsp:sp modelId="{B10AA2D9-0F38-4C46-BE5D-017F3810AD69}">
      <dsp:nvSpPr>
        <dsp:cNvPr id="0" name=""/>
        <dsp:cNvSpPr/>
      </dsp:nvSpPr>
      <dsp:spPr>
        <a:xfrm>
          <a:off x="2668905" y="1645920"/>
          <a:ext cx="2057400" cy="2057400"/>
        </a:xfrm>
        <a:prstGeom prst="gear6">
          <a:avLst/>
        </a:prstGeom>
        <a:solidFill>
          <a:schemeClr val="tx2">
            <a:lumMod val="60000"/>
            <a:lumOff val="4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i="0" kern="1200" dirty="0" err="1">
              <a:solidFill>
                <a:schemeClr val="bg1"/>
              </a:solidFill>
              <a:latin typeface="Franklin Gothic Book" panose="020B0503020102020204" pitchFamily="34" charset="0"/>
              <a:ea typeface="+mn-ea"/>
              <a:cs typeface="+mn-cs"/>
            </a:rPr>
            <a:t>Justice</a:t>
          </a:r>
          <a:r>
            <a:rPr lang="sk-SK" sz="1500" i="0" kern="1200" dirty="0">
              <a:solidFill>
                <a:schemeClr val="bg1"/>
              </a:solidFill>
              <a:latin typeface="Franklin Gothic Book" panose="020B0503020102020204" pitchFamily="34" charset="0"/>
              <a:ea typeface="+mn-ea"/>
              <a:cs typeface="+mn-cs"/>
            </a:rPr>
            <a:t> </a:t>
          </a:r>
          <a:r>
            <a:rPr lang="sk-SK" sz="1500" i="0" kern="1200" dirty="0" err="1">
              <a:solidFill>
                <a:schemeClr val="bg1"/>
              </a:solidFill>
              <a:latin typeface="Franklin Gothic Book" panose="020B0503020102020204" pitchFamily="34" charset="0"/>
              <a:ea typeface="+mn-ea"/>
              <a:cs typeface="+mn-cs"/>
            </a:rPr>
            <a:t>vs</a:t>
          </a:r>
          <a:r>
            <a:rPr lang="sk-SK" sz="1500" i="0" kern="1200" dirty="0">
              <a:solidFill>
                <a:schemeClr val="bg1"/>
              </a:solidFill>
              <a:latin typeface="Franklin Gothic Book" panose="020B0503020102020204" pitchFamily="34" charset="0"/>
              <a:ea typeface="+mn-ea"/>
              <a:cs typeface="+mn-cs"/>
            </a:rPr>
            <a:t> </a:t>
          </a:r>
          <a:r>
            <a:rPr lang="sk-SK" sz="1500" i="0" kern="1200" dirty="0" err="1">
              <a:solidFill>
                <a:schemeClr val="bg1"/>
              </a:solidFill>
              <a:latin typeface="Franklin Gothic Book" panose="020B0503020102020204" pitchFamily="34" charset="0"/>
              <a:ea typeface="+mn-ea"/>
              <a:cs typeface="+mn-cs"/>
            </a:rPr>
            <a:t>certainity</a:t>
          </a:r>
          <a:endParaRPr lang="en-GB" sz="1500" i="0" kern="1200" dirty="0">
            <a:solidFill>
              <a:schemeClr val="bg1"/>
            </a:solidFill>
            <a:latin typeface="Franklin Gothic Book" panose="020B0503020102020204" pitchFamily="34" charset="0"/>
            <a:ea typeface="+mn-ea"/>
            <a:cs typeface="+mn-cs"/>
          </a:endParaRPr>
        </a:p>
      </dsp:txBody>
      <dsp:txXfrm>
        <a:off x="3186862" y="2167007"/>
        <a:ext cx="1021486" cy="1015226"/>
      </dsp:txXfrm>
    </dsp:sp>
    <dsp:sp modelId="{8C9C6A5E-1C2A-458D-89C7-1E42C6FA83D7}">
      <dsp:nvSpPr>
        <dsp:cNvPr id="0" name=""/>
        <dsp:cNvSpPr/>
      </dsp:nvSpPr>
      <dsp:spPr>
        <a:xfrm rot="20700000">
          <a:off x="3870488" y="226523"/>
          <a:ext cx="2015832" cy="2015832"/>
        </a:xfrm>
        <a:prstGeom prst="gear6">
          <a:avLst/>
        </a:prstGeom>
        <a:solidFill>
          <a:schemeClr val="accent2">
            <a:lumMod val="40000"/>
            <a:lumOff val="6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i="0" kern="1200" dirty="0">
              <a:solidFill>
                <a:srgbClr val="FFFFFF"/>
              </a:solidFill>
              <a:latin typeface="Franklin Gothic Book" panose="020B0503020102020204" pitchFamily="34" charset="0"/>
              <a:ea typeface="+mn-ea"/>
              <a:cs typeface="+mn-cs"/>
            </a:rPr>
            <a:t>EU law </a:t>
          </a:r>
          <a:endParaRPr lang="en-GB" sz="1500" i="0" kern="1200" dirty="0">
            <a:solidFill>
              <a:srgbClr val="FFFFFF"/>
            </a:solidFill>
            <a:latin typeface="Franklin Gothic Book" panose="020B0503020102020204" pitchFamily="34" charset="0"/>
            <a:ea typeface="+mn-ea"/>
            <a:cs typeface="+mn-cs"/>
          </a:endParaRPr>
        </a:p>
      </dsp:txBody>
      <dsp:txXfrm rot="-20700000">
        <a:off x="4312619" y="668654"/>
        <a:ext cx="1131570" cy="1131570"/>
      </dsp:txXfrm>
    </dsp:sp>
    <dsp:sp modelId="{CF3C9763-6BCB-4789-AAA9-CE8D981DE78E}">
      <dsp:nvSpPr>
        <dsp:cNvPr id="0" name=""/>
        <dsp:cNvSpPr/>
      </dsp:nvSpPr>
      <dsp:spPr>
        <a:xfrm>
          <a:off x="4107860" y="1881662"/>
          <a:ext cx="3621024" cy="3621024"/>
        </a:xfrm>
        <a:prstGeom prst="circularArrow">
          <a:avLst>
            <a:gd name="adj1" fmla="val 4687"/>
            <a:gd name="adj2" fmla="val 299029"/>
            <a:gd name="adj3" fmla="val 2534968"/>
            <a:gd name="adj4" fmla="val 15821351"/>
            <a:gd name="adj5" fmla="val 5469"/>
          </a:avLst>
        </a:prstGeom>
        <a:solidFill>
          <a:srgbClr val="EEECE1">
            <a:lumMod val="50000"/>
          </a:srgb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1B153-198F-48BE-ADA1-D5C167914F71}">
      <dsp:nvSpPr>
        <dsp:cNvPr id="0" name=""/>
        <dsp:cNvSpPr/>
      </dsp:nvSpPr>
      <dsp:spPr>
        <a:xfrm>
          <a:off x="2304543" y="1186621"/>
          <a:ext cx="2630900" cy="263090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EEECE1">
            <a:lumMod val="50000"/>
          </a:srgb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A9AC7-BDE9-4758-A262-2759889D9E6F}">
      <dsp:nvSpPr>
        <dsp:cNvPr id="0" name=""/>
        <dsp:cNvSpPr/>
      </dsp:nvSpPr>
      <dsp:spPr>
        <a:xfrm>
          <a:off x="3354976" y="-219092"/>
          <a:ext cx="2836640" cy="283664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bg2">
            <a:lumMod val="5000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3B509-269E-3143-931F-D267A1605D1E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F3A61-9723-F549-9BBC-0484925F4D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14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25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90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27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98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52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62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05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3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87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66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29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61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4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 algn="l">
              <a:defRPr sz="4000" b="1" i="0">
                <a:latin typeface="Helvetica"/>
                <a:cs typeface="Helvetica"/>
              </a:defRPr>
            </a:lvl1pPr>
          </a:lstStyle>
          <a:p>
            <a:r>
              <a:rPr lang="sk-SK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7086600" cy="131445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4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4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69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003" y="-191576"/>
            <a:ext cx="8572037" cy="135421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r>
              <a:rPr lang="en-US" altLang="en-US" dirty="0"/>
              <a:t>Click to insert title (Times New Roman, bold, 29 </a:t>
            </a:r>
            <a:r>
              <a:rPr lang="en-US" altLang="en-US" dirty="0" err="1"/>
              <a:t>pt</a:t>
            </a:r>
            <a:r>
              <a:rPr lang="en-US" altLang="en-US" dirty="0"/>
              <a:t>)</a:t>
            </a:r>
            <a:endParaRPr lang="en-GB" dirty="0"/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2276480" y="4932816"/>
            <a:ext cx="65547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D1CE1652-562F-4AD6-8407-3601846F24EE}" type="slidenum">
              <a:rPr lang="en-GB" altLang="en-US" sz="800" smtClean="0">
                <a:solidFill>
                  <a:srgbClr val="A19589"/>
                </a:solidFill>
                <a:latin typeface="Times New Roman" pitchFamily="18" charset="0"/>
              </a:rPr>
              <a:t>‹Nr.›</a:t>
            </a:fld>
            <a:endParaRPr lang="en-GB" altLang="en-US" sz="800" dirty="0">
              <a:solidFill>
                <a:srgbClr val="A1958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50958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70"/>
          <p:cNvSpPr>
            <a:spLocks noGrp="1"/>
          </p:cNvSpPr>
          <p:nvPr>
            <p:ph type="body" idx="10"/>
          </p:nvPr>
        </p:nvSpPr>
        <p:spPr>
          <a:xfrm>
            <a:off x="194946" y="320576"/>
            <a:ext cx="2121535" cy="40183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>
            <a:lvl1pPr marL="0" marR="0" indent="0" algn="l">
              <a:lnSpc>
                <a:spcPts val="3199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799" spc="-60">
                <a:solidFill>
                  <a:srgbClr val="404040"/>
                </a:solidFill>
                <a:latin typeface="Arial" panose="02020603050405020304" pitchFamily="2"/>
              </a:rPr>
              <a:t>Fee</a:t>
            </a:r>
            <a:r>
              <a:rPr lang="en-US" sz="2799" b="1" spc="-60">
                <a:solidFill>
                  <a:srgbClr val="F4C030"/>
                </a:solidFill>
                <a:latin typeface="Arial" panose="02020603050405020304" pitchFamily="2"/>
              </a:rPr>
              <a:t> estimate </a:t>
            </a:r>
          </a:p>
        </p:txBody>
      </p:sp>
    </p:spTree>
    <p:extLst>
      <p:ext uri="{BB962C8B-B14F-4D97-AF65-F5344CB8AC3E}">
        <p14:creationId xmlns:p14="http://schemas.microsoft.com/office/powerpoint/2010/main" val="2349770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 algn="l">
              <a:defRPr sz="4000" b="1" i="0">
                <a:latin typeface="Helvetica"/>
                <a:cs typeface="Helvetica"/>
              </a:defRPr>
            </a:lvl1pPr>
          </a:lstStyle>
          <a:p>
            <a:r>
              <a:rPr lang="sk-SK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7086600" cy="131445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6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882"/>
            <a:ext cx="8229600" cy="857250"/>
          </a:xfr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738"/>
            <a:ext cx="8229600" cy="3147927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9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3600" b="1" cap="all"/>
            </a:lvl1pPr>
          </a:lstStyle>
          <a:p>
            <a:r>
              <a:rPr lang="sk-SK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69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5392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392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37882"/>
            <a:ext cx="8229600" cy="857250"/>
          </a:xfr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78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741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2741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026499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26499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437882"/>
            <a:ext cx="8229600" cy="857250"/>
          </a:xfr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38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37882"/>
            <a:ext cx="8229600" cy="857250"/>
          </a:xfr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8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883"/>
            <a:ext cx="8229600" cy="857250"/>
          </a:xfr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738"/>
            <a:ext cx="8229600" cy="3147927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69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19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7303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373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8842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5916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8477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10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9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3600" b="1" cap="all"/>
            </a:lvl1pPr>
          </a:lstStyle>
          <a:p>
            <a:r>
              <a:rPr lang="sk-SK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242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5392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392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37883"/>
            <a:ext cx="8229600" cy="857250"/>
          </a:xfr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741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42741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026499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26499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437883"/>
            <a:ext cx="8229600" cy="857250"/>
          </a:xfr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8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37883"/>
            <a:ext cx="8229600" cy="857250"/>
          </a:xfr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2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19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7303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3730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208843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661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075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bg1"/>
          </a:fgClr>
          <a:bgClr>
            <a:schemeClr val="tx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hite_back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A8110-E210-464E-B269-0C4FA66250C4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DF961-1202-1E4D-B516-8BEF4933412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hite_back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A8110-E210-464E-B269-0C4FA66250C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6/23/2017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DF961-1202-1E4D-B516-8BEF4933412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4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4" y="863546"/>
            <a:ext cx="4982432" cy="344410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99000" y="1993900"/>
            <a:ext cx="4445000" cy="1298915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6015" y="2116135"/>
            <a:ext cx="355436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F4C031"/>
                </a:solidFill>
                <a:latin typeface="Franklin Gothic Medium" panose="020B0603020102020204" pitchFamily="34" charset="0"/>
              </a:rPr>
              <a:t>ROLE OF LAWYER IN POST BEPS ERA</a:t>
            </a:r>
            <a:endParaRPr lang="en-GB" sz="2000" b="1" dirty="0">
              <a:solidFill>
                <a:srgbClr val="F4C03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6015" y="2904495"/>
            <a:ext cx="2819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solidFill>
                  <a:schemeClr val="bg1"/>
                </a:solidFill>
                <a:latin typeface="Franklin Gothic Book" panose="020B0503020102020204" pitchFamily="34" charset="0"/>
                <a:ea typeface="Helvetica Neue Thin" charset="0"/>
                <a:cs typeface="Helvetica Neue Thin" charset="0"/>
              </a:rPr>
              <a:t>www.carpathianag.com</a:t>
            </a:r>
            <a:endParaRPr lang="en-US" sz="1100" i="1" dirty="0">
              <a:solidFill>
                <a:schemeClr val="bg1"/>
              </a:solidFill>
              <a:latin typeface="Franklin Gothic Book" panose="020B0503020102020204" pitchFamily="34" charset="0"/>
              <a:ea typeface="Helvetica Neue Thin" charset="0"/>
              <a:cs typeface="Helvetica Neue Thin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32100" y="1993900"/>
            <a:ext cx="1748539" cy="1298915"/>
          </a:xfrm>
          <a:prstGeom prst="rect">
            <a:avLst/>
          </a:prstGeom>
          <a:solidFill>
            <a:srgbClr val="C0912C">
              <a:alpha val="91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450" y="2243683"/>
            <a:ext cx="1201837" cy="7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209300" y="228047"/>
            <a:ext cx="1771900" cy="563355"/>
          </a:xfrm>
          <a:prstGeom prst="rect">
            <a:avLst/>
          </a:prstGeom>
          <a:pattFill prst="pct5">
            <a:fgClr>
              <a:srgbClr val="F4C031"/>
            </a:fgClr>
            <a:bgClr>
              <a:schemeClr val="bg1"/>
            </a:bgClr>
          </a:patt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0"/>
              </a:spcBef>
            </a:pPr>
            <a:r>
              <a:rPr lang="sk-SK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Case</a:t>
            </a:r>
            <a:r>
              <a:rPr lang="sk-SK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  <a:t>law</a:t>
            </a:r>
            <a:r>
              <a:rPr lang="sk-SK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 – </a:t>
            </a:r>
            <a:r>
              <a:rPr lang="sk-SK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Justice</a:t>
            </a:r>
            <a:r>
              <a:rPr lang="sk-SK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sk-SK" sz="2700" dirty="0" err="1">
                <a:solidFill>
                  <a:srgbClr val="F4C031"/>
                </a:solidFill>
                <a:latin typeface="Franklin Gothic Medium" panose="020B0603020102020204" pitchFamily="34" charset="0"/>
              </a:rPr>
              <a:t>vs</a:t>
            </a:r>
            <a:r>
              <a:rPr lang="sk-SK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sk-SK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certainty</a:t>
            </a:r>
            <a: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  <a:t> </a:t>
            </a:r>
            <a:b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</a:br>
            <a:endParaRPr lang="sk-SK" sz="2700" dirty="0">
              <a:solidFill>
                <a:srgbClr val="F4C03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47057" y="2796428"/>
            <a:ext cx="7522029" cy="914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578354" y="1101050"/>
            <a:ext cx="1376413" cy="567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B</a:t>
            </a:r>
            <a:b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B.</a:t>
            </a:r>
            <a:r>
              <a:rPr lang="en-AU" sz="1500">
                <a:solidFill>
                  <a:schemeClr val="tx1"/>
                </a:solidFill>
                <a:latin typeface="Franklin Gothic Medium" panose="020B0603020102020204" pitchFamily="34" charset="0"/>
              </a:rPr>
              <a:t>V.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05444" y="2424232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Netherlands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05444" y="3565509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Luxembourg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05444" y="4681835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EU country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3376" y="1088792"/>
            <a:ext cx="1376413" cy="567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404040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A</a:t>
            </a:r>
            <a:b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B.</a:t>
            </a:r>
            <a:r>
              <a:rPr lang="en-AU" sz="1500">
                <a:solidFill>
                  <a:schemeClr val="tx1"/>
                </a:solidFill>
                <a:latin typeface="Franklin Gothic Medium" panose="020B0603020102020204" pitchFamily="34" charset="0"/>
              </a:rPr>
              <a:t>V.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46" name="Straight Connector 45"/>
          <p:cNvCxnSpPr>
            <a:endCxn id="43" idx="0"/>
          </p:cNvCxnSpPr>
          <p:nvPr/>
        </p:nvCxnSpPr>
        <p:spPr>
          <a:xfrm>
            <a:off x="3041583" y="791402"/>
            <a:ext cx="0" cy="29739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6" idx="0"/>
          </p:cNvCxnSpPr>
          <p:nvPr/>
        </p:nvCxnSpPr>
        <p:spPr>
          <a:xfrm>
            <a:off x="6266561" y="791402"/>
            <a:ext cx="0" cy="30964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061275" y="816587"/>
            <a:ext cx="1578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100%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34455" y="882456"/>
            <a:ext cx="1578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100%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578354" y="2162878"/>
            <a:ext cx="1376413" cy="567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en-AU" sz="1500" dirty="0">
                <a:latin typeface="Franklin Gothic Medium" panose="020B0603020102020204" pitchFamily="34" charset="0"/>
              </a:rPr>
              <a:t>C</a:t>
            </a:r>
            <a:br>
              <a:rPr lang="en-AU" sz="1500" dirty="0">
                <a:latin typeface="Franklin Gothic Medium" panose="020B0603020102020204" pitchFamily="34" charset="0"/>
              </a:rPr>
            </a:br>
            <a:r>
              <a:rPr lang="en-AU" sz="1500">
                <a:latin typeface="Franklin Gothic Medium" panose="020B0603020102020204" pitchFamily="34" charset="0"/>
              </a:rPr>
              <a:t>N.V.</a:t>
            </a:r>
            <a:endParaRPr lang="cs-CZ" sz="1500" dirty="0">
              <a:latin typeface="Franklin Gothic Medium" panose="020B0603020102020204" pitchFamily="34" charset="0"/>
            </a:endParaRPr>
          </a:p>
        </p:txBody>
      </p:sp>
      <p:cxnSp>
        <p:nvCxnSpPr>
          <p:cNvPr id="52" name="Straight Connector 51"/>
          <p:cNvCxnSpPr>
            <a:stCxn id="6" idx="2"/>
            <a:endCxn id="51" idx="0"/>
          </p:cNvCxnSpPr>
          <p:nvPr/>
        </p:nvCxnSpPr>
        <p:spPr>
          <a:xfrm>
            <a:off x="6266561" y="1668940"/>
            <a:ext cx="0" cy="49393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3" idx="2"/>
            <a:endCxn id="51" idx="0"/>
          </p:cNvCxnSpPr>
          <p:nvPr/>
        </p:nvCxnSpPr>
        <p:spPr>
          <a:xfrm>
            <a:off x="3041583" y="1656682"/>
            <a:ext cx="3224978" cy="50619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963812" y="3841543"/>
            <a:ext cx="75220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5569324" y="3138946"/>
            <a:ext cx="1376413" cy="567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en-AU" sz="1500" dirty="0">
                <a:latin typeface="Franklin Gothic Medium" panose="020B0603020102020204" pitchFamily="34" charset="0"/>
              </a:rPr>
              <a:t>C Lux</a:t>
            </a:r>
            <a:br>
              <a:rPr lang="en-AU" sz="1500" dirty="0">
                <a:latin typeface="Franklin Gothic Medium" panose="020B0603020102020204" pitchFamily="34" charset="0"/>
              </a:rPr>
            </a:br>
            <a:r>
              <a:rPr lang="en-AU" sz="1500" dirty="0">
                <a:latin typeface="Franklin Gothic Medium" panose="020B0603020102020204" pitchFamily="34" charset="0"/>
              </a:rPr>
              <a:t>S.A.R.L.</a:t>
            </a:r>
            <a:endParaRPr lang="cs-CZ" sz="1500" dirty="0">
              <a:latin typeface="Franklin Gothic Medium" panose="020B06030201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999750" y="1561218"/>
            <a:ext cx="1578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47,5%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66500" y="1754192"/>
            <a:ext cx="1578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47,5%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cxnSp>
        <p:nvCxnSpPr>
          <p:cNvPr id="76" name="Straight Connector 75"/>
          <p:cNvCxnSpPr>
            <a:stCxn id="51" idx="2"/>
            <a:endCxn id="73" idx="0"/>
          </p:cNvCxnSpPr>
          <p:nvPr/>
        </p:nvCxnSpPr>
        <p:spPr>
          <a:xfrm flipH="1">
            <a:off x="6257531" y="2730768"/>
            <a:ext cx="9030" cy="40817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245076" y="2900974"/>
            <a:ext cx="1578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100%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219972" y="4157099"/>
            <a:ext cx="1376413" cy="567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err="1">
                <a:latin typeface="Franklin Gothic Medium" panose="020B0603020102020204" pitchFamily="34" charset="0"/>
              </a:rPr>
              <a:t>OpCo</a:t>
            </a:r>
            <a:r>
              <a:rPr lang="sk-SK" sz="1500">
                <a:latin typeface="Franklin Gothic Medium" panose="020B0603020102020204" pitchFamily="34" charset="0"/>
              </a:rPr>
              <a:t> A</a:t>
            </a:r>
            <a:endParaRPr lang="cs-CZ" sz="1500" dirty="0">
              <a:latin typeface="Franklin Gothic Medium" panose="020B06030201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727483" y="4145834"/>
            <a:ext cx="1376413" cy="567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err="1">
                <a:solidFill>
                  <a:schemeClr val="tx1"/>
                </a:solidFill>
                <a:latin typeface="Franklin Gothic Medium" panose="020B0603020102020204" pitchFamily="34" charset="0"/>
              </a:rPr>
              <a:t>OpCo</a:t>
            </a:r>
            <a:r>
              <a:rPr lang="sk-SK" sz="1500">
                <a:solidFill>
                  <a:schemeClr val="tx1"/>
                </a:solidFill>
                <a:latin typeface="Franklin Gothic Medium" panose="020B0603020102020204" pitchFamily="34" charset="0"/>
              </a:rPr>
              <a:t> B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91" name="Straight Connector 90"/>
          <p:cNvCxnSpPr>
            <a:stCxn id="43" idx="2"/>
            <a:endCxn id="80" idx="0"/>
          </p:cNvCxnSpPr>
          <p:nvPr/>
        </p:nvCxnSpPr>
        <p:spPr>
          <a:xfrm flipH="1">
            <a:off x="1908179" y="1656682"/>
            <a:ext cx="1133404" cy="250041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43" idx="2"/>
            <a:endCxn id="81" idx="0"/>
          </p:cNvCxnSpPr>
          <p:nvPr/>
        </p:nvCxnSpPr>
        <p:spPr>
          <a:xfrm>
            <a:off x="3041583" y="1656682"/>
            <a:ext cx="374107" cy="248915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6" idx="1"/>
            <a:endCxn id="81" idx="0"/>
          </p:cNvCxnSpPr>
          <p:nvPr/>
        </p:nvCxnSpPr>
        <p:spPr>
          <a:xfrm flipH="1">
            <a:off x="3415690" y="1384995"/>
            <a:ext cx="2162664" cy="27608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6" idx="1"/>
            <a:endCxn id="80" idx="0"/>
          </p:cNvCxnSpPr>
          <p:nvPr/>
        </p:nvCxnSpPr>
        <p:spPr>
          <a:xfrm flipH="1">
            <a:off x="1908179" y="1384995"/>
            <a:ext cx="3670175" cy="277210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520954" y="3913534"/>
            <a:ext cx="1578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99,5%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940517" y="3904412"/>
            <a:ext cx="1578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99,9%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578354" y="4151857"/>
            <a:ext cx="1376413" cy="567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err="1">
                <a:latin typeface="Franklin Gothic Medium" panose="020B0603020102020204" pitchFamily="34" charset="0"/>
              </a:rPr>
              <a:t>OpCo</a:t>
            </a:r>
            <a:r>
              <a:rPr lang="sk-SK" sz="1500">
                <a:latin typeface="Franklin Gothic Medium" panose="020B0603020102020204" pitchFamily="34" charset="0"/>
              </a:rPr>
              <a:t> C</a:t>
            </a:r>
            <a:endParaRPr lang="cs-CZ" sz="1500" dirty="0">
              <a:latin typeface="Franklin Gothic Medium" panose="020B0603020102020204" pitchFamily="34" charset="0"/>
            </a:endParaRPr>
          </a:p>
        </p:txBody>
      </p:sp>
      <p:cxnSp>
        <p:nvCxnSpPr>
          <p:cNvPr id="109" name="Straight Connector 108"/>
          <p:cNvCxnSpPr>
            <a:endCxn id="108" idx="0"/>
          </p:cNvCxnSpPr>
          <p:nvPr/>
        </p:nvCxnSpPr>
        <p:spPr>
          <a:xfrm flipH="1">
            <a:off x="6266561" y="3721053"/>
            <a:ext cx="60" cy="43080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6257530" y="3858256"/>
            <a:ext cx="1578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100%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5062" y="127007"/>
            <a:ext cx="633041" cy="597041"/>
          </a:xfrm>
          <a:prstGeom prst="rect">
            <a:avLst/>
          </a:prstGeom>
        </p:spPr>
      </p:pic>
      <p:pic>
        <p:nvPicPr>
          <p:cNvPr id="45" name="Obrázok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8011" y="125298"/>
            <a:ext cx="617220" cy="61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99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353376" y="3884730"/>
            <a:ext cx="5016253" cy="12587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947057" y="2601164"/>
            <a:ext cx="7522029" cy="914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578354" y="1101050"/>
            <a:ext cx="1376413" cy="567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B</a:t>
            </a:r>
            <a:b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B.</a:t>
            </a:r>
            <a:r>
              <a:rPr lang="en-AU" sz="1500">
                <a:solidFill>
                  <a:schemeClr val="tx1"/>
                </a:solidFill>
                <a:latin typeface="Franklin Gothic Medium" panose="020B0603020102020204" pitchFamily="34" charset="0"/>
              </a:rPr>
              <a:t>V.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05444" y="2294666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Netherlands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05444" y="3239148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Luxembourg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3376" y="1088792"/>
            <a:ext cx="1376413" cy="567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404040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A</a:t>
            </a:r>
            <a:b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B.</a:t>
            </a:r>
            <a:r>
              <a:rPr lang="en-AU" sz="1500">
                <a:solidFill>
                  <a:schemeClr val="tx1"/>
                </a:solidFill>
                <a:latin typeface="Franklin Gothic Medium" panose="020B0603020102020204" pitchFamily="34" charset="0"/>
              </a:rPr>
              <a:t>V.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46" name="Straight Connector 45"/>
          <p:cNvCxnSpPr>
            <a:cxnSpLocks/>
            <a:endCxn id="43" idx="0"/>
          </p:cNvCxnSpPr>
          <p:nvPr/>
        </p:nvCxnSpPr>
        <p:spPr>
          <a:xfrm>
            <a:off x="3041583" y="791402"/>
            <a:ext cx="0" cy="29739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  <a:endCxn id="6" idx="0"/>
          </p:cNvCxnSpPr>
          <p:nvPr/>
        </p:nvCxnSpPr>
        <p:spPr>
          <a:xfrm>
            <a:off x="6266561" y="791402"/>
            <a:ext cx="0" cy="30964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041582" y="873348"/>
            <a:ext cx="1578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100%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03485" y="882456"/>
            <a:ext cx="1578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100%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036619" y="1877240"/>
            <a:ext cx="1376413" cy="567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</a:t>
            </a:r>
            <a:b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N.</a:t>
            </a:r>
            <a:r>
              <a:rPr lang="en-AU" sz="1500">
                <a:solidFill>
                  <a:schemeClr val="tx1"/>
                </a:solidFill>
                <a:latin typeface="Franklin Gothic Medium" panose="020B0603020102020204" pitchFamily="34" charset="0"/>
              </a:rPr>
              <a:t>V.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52" name="Straight Connector 51"/>
          <p:cNvCxnSpPr>
            <a:stCxn id="6" idx="2"/>
            <a:endCxn id="51" idx="0"/>
          </p:cNvCxnSpPr>
          <p:nvPr/>
        </p:nvCxnSpPr>
        <p:spPr>
          <a:xfrm flipH="1">
            <a:off x="4724826" y="1668940"/>
            <a:ext cx="1541735" cy="2083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3" idx="2"/>
            <a:endCxn id="51" idx="0"/>
          </p:cNvCxnSpPr>
          <p:nvPr/>
        </p:nvCxnSpPr>
        <p:spPr>
          <a:xfrm>
            <a:off x="3041583" y="1656682"/>
            <a:ext cx="1683243" cy="22055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963812" y="3554937"/>
            <a:ext cx="75220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4036735" y="2861114"/>
            <a:ext cx="1376413" cy="567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 Lux</a:t>
            </a:r>
            <a:b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S.A.R.</a:t>
            </a:r>
            <a:r>
              <a:rPr lang="en-AU" sz="1500">
                <a:solidFill>
                  <a:schemeClr val="tx1"/>
                </a:solidFill>
                <a:latin typeface="Franklin Gothic Medium" panose="020B0603020102020204" pitchFamily="34" charset="0"/>
              </a:rPr>
              <a:t>L.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09210" y="1790419"/>
            <a:ext cx="1578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47,5%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477349" y="1786871"/>
            <a:ext cx="1578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47,5%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cxnSp>
        <p:nvCxnSpPr>
          <p:cNvPr id="76" name="Straight Connector 75"/>
          <p:cNvCxnSpPr>
            <a:stCxn id="51" idx="2"/>
            <a:endCxn id="73" idx="0"/>
          </p:cNvCxnSpPr>
          <p:nvPr/>
        </p:nvCxnSpPr>
        <p:spPr>
          <a:xfrm>
            <a:off x="4724826" y="2445130"/>
            <a:ext cx="116" cy="4159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724942" y="2627798"/>
            <a:ext cx="1578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100%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608019" y="4344777"/>
            <a:ext cx="1376413" cy="567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err="1">
                <a:solidFill>
                  <a:schemeClr val="tx1"/>
                </a:solidFill>
                <a:latin typeface="Franklin Gothic Medium" panose="020B0603020102020204" pitchFamily="34" charset="0"/>
              </a:rPr>
              <a:t>OpCo</a:t>
            </a:r>
            <a:r>
              <a:rPr lang="sk-SK" sz="1500">
                <a:solidFill>
                  <a:schemeClr val="tx1"/>
                </a:solidFill>
                <a:latin typeface="Franklin Gothic Medium" panose="020B0603020102020204" pitchFamily="34" charset="0"/>
              </a:rPr>
              <a:t> B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514213" y="4344777"/>
            <a:ext cx="1376413" cy="567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err="1">
                <a:solidFill>
                  <a:schemeClr val="tx1"/>
                </a:solidFill>
                <a:latin typeface="Franklin Gothic Medium" panose="020B0603020102020204" pitchFamily="34" charset="0"/>
              </a:rPr>
              <a:t>OpCo</a:t>
            </a:r>
            <a:r>
              <a:rPr lang="sk-SK" sz="1500">
                <a:solidFill>
                  <a:schemeClr val="tx1"/>
                </a:solidFill>
                <a:latin typeface="Franklin Gothic Medium" panose="020B0603020102020204" pitchFamily="34" charset="0"/>
              </a:rPr>
              <a:t> C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061116" y="3859864"/>
            <a:ext cx="1376413" cy="567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err="1">
                <a:solidFill>
                  <a:schemeClr val="tx1"/>
                </a:solidFill>
                <a:latin typeface="Franklin Gothic Medium" panose="020B0603020102020204" pitchFamily="34" charset="0"/>
              </a:rPr>
              <a:t>OpCo</a:t>
            </a:r>
            <a:r>
              <a:rPr lang="sk-SK" sz="1500">
                <a:solidFill>
                  <a:schemeClr val="tx1"/>
                </a:solidFill>
                <a:latin typeface="Franklin Gothic Medium" panose="020B0603020102020204" pitchFamily="34" charset="0"/>
              </a:rPr>
              <a:t> A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 flipH="1">
            <a:off x="4734072" y="3429004"/>
            <a:ext cx="60" cy="43080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4690127" y="3593728"/>
            <a:ext cx="1578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100%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353376" y="3777008"/>
            <a:ext cx="0" cy="1290450"/>
          </a:xfrm>
          <a:prstGeom prst="line">
            <a:avLst/>
          </a:prstGeom>
          <a:ln w="63500">
            <a:solidFill>
              <a:srgbClr val="F4C0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353377" y="3809172"/>
            <a:ext cx="4702515" cy="0"/>
          </a:xfrm>
          <a:prstGeom prst="line">
            <a:avLst/>
          </a:prstGeom>
          <a:ln w="63500">
            <a:solidFill>
              <a:srgbClr val="F4C0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077665" y="3782529"/>
            <a:ext cx="0" cy="1290450"/>
          </a:xfrm>
          <a:prstGeom prst="line">
            <a:avLst/>
          </a:prstGeom>
          <a:ln w="63500">
            <a:solidFill>
              <a:srgbClr val="F4C0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2353377" y="5067458"/>
            <a:ext cx="4702515" cy="0"/>
          </a:xfrm>
          <a:prstGeom prst="line">
            <a:avLst/>
          </a:prstGeom>
          <a:ln w="63500">
            <a:solidFill>
              <a:srgbClr val="F4C0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Obrázok 37">
            <a:extLst>
              <a:ext uri="{FF2B5EF4-FFF2-40B4-BE49-F238E27FC236}">
                <a16:creationId xmlns:a16="http://schemas.microsoft.com/office/drawing/2014/main" xmlns="" id="{FD1D6512-DABA-44BA-B950-8F4AC36BCD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5062" y="127007"/>
            <a:ext cx="633041" cy="597041"/>
          </a:xfrm>
          <a:prstGeom prst="rect">
            <a:avLst/>
          </a:prstGeom>
        </p:spPr>
      </p:pic>
      <p:pic>
        <p:nvPicPr>
          <p:cNvPr id="39" name="Obrázok 38">
            <a:extLst>
              <a:ext uri="{FF2B5EF4-FFF2-40B4-BE49-F238E27FC236}">
                <a16:creationId xmlns:a16="http://schemas.microsoft.com/office/drawing/2014/main" xmlns="" id="{7CFBB472-3FD7-4158-9A41-1A2FECAB5C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4530" y="140500"/>
            <a:ext cx="633041" cy="597041"/>
          </a:xfrm>
          <a:prstGeom prst="rect">
            <a:avLst/>
          </a:prstGeom>
        </p:spPr>
      </p:pic>
      <p:sp>
        <p:nvSpPr>
          <p:cNvPr id="40" name="TextBox 35">
            <a:extLst>
              <a:ext uri="{FF2B5EF4-FFF2-40B4-BE49-F238E27FC236}">
                <a16:creationId xmlns:a16="http://schemas.microsoft.com/office/drawing/2014/main" xmlns="" id="{10D3B6D4-417E-481B-99AF-089E1C6BA8F4}"/>
              </a:ext>
            </a:extLst>
          </p:cNvPr>
          <p:cNvSpPr txBox="1"/>
          <p:nvPr/>
        </p:nvSpPr>
        <p:spPr>
          <a:xfrm>
            <a:off x="8105444" y="4681835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EU country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xmlns="" id="{91C98308-39A2-4D0D-9492-D94015CA99CF}"/>
              </a:ext>
            </a:extLst>
          </p:cNvPr>
          <p:cNvSpPr txBox="1">
            <a:spLocks/>
          </p:cNvSpPr>
          <p:nvPr/>
        </p:nvSpPr>
        <p:spPr>
          <a:xfrm>
            <a:off x="209300" y="228047"/>
            <a:ext cx="1771900" cy="563355"/>
          </a:xfrm>
          <a:prstGeom prst="rect">
            <a:avLst/>
          </a:prstGeom>
          <a:pattFill prst="pct5">
            <a:fgClr>
              <a:srgbClr val="F4C031"/>
            </a:fgClr>
            <a:bgClr>
              <a:schemeClr val="bg1"/>
            </a:bgClr>
          </a:patt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0"/>
              </a:spcBef>
            </a:pPr>
            <a:r>
              <a:rPr lang="sk-SK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Case</a:t>
            </a:r>
            <a:r>
              <a:rPr lang="sk-SK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  <a:t>law</a:t>
            </a:r>
            <a:r>
              <a:rPr lang="sk-SK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 – </a:t>
            </a:r>
            <a:r>
              <a:rPr lang="sk-SK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Justice</a:t>
            </a:r>
            <a:r>
              <a:rPr lang="sk-SK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sk-SK" sz="2700" dirty="0" err="1">
                <a:solidFill>
                  <a:srgbClr val="F4C031"/>
                </a:solidFill>
                <a:latin typeface="Franklin Gothic Medium" panose="020B0603020102020204" pitchFamily="34" charset="0"/>
              </a:rPr>
              <a:t>vs</a:t>
            </a:r>
            <a:r>
              <a:rPr lang="sk-SK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sk-SK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certainty</a:t>
            </a:r>
            <a: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  <a:t> </a:t>
            </a:r>
            <a:b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</a:br>
            <a:endParaRPr lang="sk-SK" sz="2700" dirty="0">
              <a:solidFill>
                <a:srgbClr val="F4C03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46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353376" y="3884730"/>
            <a:ext cx="5016253" cy="12587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973117" y="3032207"/>
            <a:ext cx="7522029" cy="914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578354" y="1101050"/>
            <a:ext cx="1376413" cy="5678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4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Shareholder</a:t>
            </a:r>
            <a:r>
              <a:rPr lang="sk-SK" sz="1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2</a:t>
            </a:r>
            <a:endParaRPr lang="cs-CZ" sz="1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94134" y="2704484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Germany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3376" y="1088792"/>
            <a:ext cx="1376413" cy="567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404040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4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Shareholder</a:t>
            </a:r>
            <a:r>
              <a:rPr lang="sk-SK" sz="1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1</a:t>
            </a:r>
            <a:endParaRPr lang="cs-CZ" sz="1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52" name="Straight Connector 51"/>
          <p:cNvCxnSpPr>
            <a:cxnSpLocks/>
            <a:stCxn id="6" idx="2"/>
            <a:endCxn id="108" idx="0"/>
          </p:cNvCxnSpPr>
          <p:nvPr/>
        </p:nvCxnSpPr>
        <p:spPr>
          <a:xfrm flipH="1">
            <a:off x="4620125" y="1668940"/>
            <a:ext cx="1646436" cy="216778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  <a:stCxn id="43" idx="2"/>
            <a:endCxn id="108" idx="0"/>
          </p:cNvCxnSpPr>
          <p:nvPr/>
        </p:nvCxnSpPr>
        <p:spPr>
          <a:xfrm>
            <a:off x="3041583" y="1656682"/>
            <a:ext cx="1578542" cy="218004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3931918" y="3836727"/>
            <a:ext cx="1376413" cy="56789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OpCo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0" name="TextBox 35">
            <a:extLst>
              <a:ext uri="{FF2B5EF4-FFF2-40B4-BE49-F238E27FC236}">
                <a16:creationId xmlns:a16="http://schemas.microsoft.com/office/drawing/2014/main" xmlns="" id="{10D3B6D4-417E-481B-99AF-089E1C6BA8F4}"/>
              </a:ext>
            </a:extLst>
          </p:cNvPr>
          <p:cNvSpPr txBox="1"/>
          <p:nvPr/>
        </p:nvSpPr>
        <p:spPr>
          <a:xfrm>
            <a:off x="7787324" y="3169579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Slovakia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xmlns="" id="{91C98308-39A2-4D0D-9492-D94015CA99CF}"/>
              </a:ext>
            </a:extLst>
          </p:cNvPr>
          <p:cNvSpPr txBox="1">
            <a:spLocks/>
          </p:cNvSpPr>
          <p:nvPr/>
        </p:nvSpPr>
        <p:spPr>
          <a:xfrm>
            <a:off x="209300" y="228047"/>
            <a:ext cx="1771900" cy="563355"/>
          </a:xfrm>
          <a:prstGeom prst="rect">
            <a:avLst/>
          </a:prstGeom>
          <a:pattFill prst="pct5">
            <a:fgClr>
              <a:srgbClr val="F4C031"/>
            </a:fgClr>
            <a:bgClr>
              <a:schemeClr val="bg1"/>
            </a:bgClr>
          </a:patt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0"/>
              </a:spcBef>
            </a:pPr>
            <a:r>
              <a:rPr lang="sk-SK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Case</a:t>
            </a:r>
            <a:r>
              <a:rPr lang="sk-SK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  <a:t>law</a:t>
            </a:r>
            <a:r>
              <a:rPr lang="sk-SK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 – </a:t>
            </a:r>
            <a:r>
              <a:rPr lang="sk-SK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Justice</a:t>
            </a:r>
            <a:r>
              <a:rPr lang="sk-SK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sk-SK" sz="2700" dirty="0" err="1">
                <a:solidFill>
                  <a:srgbClr val="F4C031"/>
                </a:solidFill>
                <a:latin typeface="Franklin Gothic Medium" panose="020B0603020102020204" pitchFamily="34" charset="0"/>
              </a:rPr>
              <a:t>vs</a:t>
            </a:r>
            <a:r>
              <a:rPr lang="sk-SK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sk-SK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certainty</a:t>
            </a:r>
            <a: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  <a:t> </a:t>
            </a:r>
            <a:b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</a:br>
            <a:endParaRPr lang="sk-SK" sz="2700" dirty="0">
              <a:solidFill>
                <a:srgbClr val="F4C03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42" name="Straight Connector 4">
            <a:extLst>
              <a:ext uri="{FF2B5EF4-FFF2-40B4-BE49-F238E27FC236}">
                <a16:creationId xmlns:a16="http://schemas.microsoft.com/office/drawing/2014/main" xmlns="" id="{7974F081-30BE-40FC-A72B-4EB32F41B048}"/>
              </a:ext>
            </a:extLst>
          </p:cNvPr>
          <p:cNvCxnSpPr>
            <a:cxnSpLocks/>
          </p:cNvCxnSpPr>
          <p:nvPr/>
        </p:nvCxnSpPr>
        <p:spPr>
          <a:xfrm flipV="1">
            <a:off x="4620125" y="420497"/>
            <a:ext cx="0" cy="26353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27">
            <a:extLst>
              <a:ext uri="{FF2B5EF4-FFF2-40B4-BE49-F238E27FC236}">
                <a16:creationId xmlns:a16="http://schemas.microsoft.com/office/drawing/2014/main" xmlns="" id="{4BC176E4-B3D3-4657-AD9E-283E23EBE8F8}"/>
              </a:ext>
            </a:extLst>
          </p:cNvPr>
          <p:cNvSpPr txBox="1"/>
          <p:nvPr/>
        </p:nvSpPr>
        <p:spPr>
          <a:xfrm>
            <a:off x="3103632" y="2704484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France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17571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353376" y="3884730"/>
            <a:ext cx="5016253" cy="12587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/>
          <p:cNvCxnSpPr>
            <a:cxnSpLocks/>
          </p:cNvCxnSpPr>
          <p:nvPr/>
        </p:nvCxnSpPr>
        <p:spPr>
          <a:xfrm>
            <a:off x="947057" y="2601164"/>
            <a:ext cx="7522029" cy="914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578354" y="1101050"/>
            <a:ext cx="1376413" cy="5678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400" dirty="0" err="1">
                <a:latin typeface="Franklin Gothic Medium" panose="020B0603020102020204" pitchFamily="34" charset="0"/>
              </a:rPr>
              <a:t>Shareholder</a:t>
            </a:r>
            <a:r>
              <a:rPr lang="sk-SK" sz="1400" dirty="0">
                <a:latin typeface="Franklin Gothic Medium" panose="020B0603020102020204" pitchFamily="34" charset="0"/>
              </a:rPr>
              <a:t> 2</a:t>
            </a:r>
            <a:endParaRPr lang="cs-CZ" sz="1400" dirty="0">
              <a:latin typeface="Franklin Gothic Medium" panose="020B0603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89300" y="2907098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Netherlands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3376" y="1088792"/>
            <a:ext cx="1376413" cy="567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404040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400" dirty="0" err="1">
                <a:latin typeface="Franklin Gothic Medium" panose="020B0603020102020204" pitchFamily="34" charset="0"/>
              </a:rPr>
              <a:t>Shareholder</a:t>
            </a:r>
            <a:r>
              <a:rPr lang="sk-SK" sz="1400" dirty="0">
                <a:latin typeface="Franklin Gothic Medium" panose="020B0603020102020204" pitchFamily="34" charset="0"/>
              </a:rPr>
              <a:t> 1</a:t>
            </a:r>
            <a:endParaRPr lang="cs-CZ" sz="1400" dirty="0">
              <a:latin typeface="Franklin Gothic Medium" panose="020B0603020102020204" pitchFamily="34" charset="0"/>
            </a:endParaRPr>
          </a:p>
        </p:txBody>
      </p:sp>
      <p:cxnSp>
        <p:nvCxnSpPr>
          <p:cNvPr id="52" name="Straight Connector 51"/>
          <p:cNvCxnSpPr>
            <a:cxnSpLocks/>
            <a:endCxn id="73" idx="0"/>
          </p:cNvCxnSpPr>
          <p:nvPr/>
        </p:nvCxnSpPr>
        <p:spPr>
          <a:xfrm flipH="1">
            <a:off x="4734072" y="1640279"/>
            <a:ext cx="1543728" cy="11921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  <a:stCxn id="43" idx="2"/>
            <a:endCxn id="73" idx="0"/>
          </p:cNvCxnSpPr>
          <p:nvPr/>
        </p:nvCxnSpPr>
        <p:spPr>
          <a:xfrm>
            <a:off x="3041583" y="1656682"/>
            <a:ext cx="1692489" cy="117577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963812" y="3554937"/>
            <a:ext cx="75220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4045865" y="2832453"/>
            <a:ext cx="1376413" cy="5678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HoldCo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045925" y="3870033"/>
            <a:ext cx="1376413" cy="56789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dirty="0" err="1">
                <a:latin typeface="Franklin Gothic Medium" panose="020B0603020102020204" pitchFamily="34" charset="0"/>
              </a:rPr>
              <a:t>OpCo</a:t>
            </a:r>
            <a:r>
              <a:rPr lang="sk-SK" sz="1500" dirty="0">
                <a:latin typeface="Franklin Gothic Medium" panose="020B0603020102020204" pitchFamily="34" charset="0"/>
              </a:rPr>
              <a:t> </a:t>
            </a:r>
            <a:endParaRPr lang="cs-CZ" sz="1500" dirty="0">
              <a:latin typeface="Franklin Gothic Medium" panose="020B0603020102020204" pitchFamily="34" charset="0"/>
            </a:endParaRPr>
          </a:p>
        </p:txBody>
      </p:sp>
      <p:cxnSp>
        <p:nvCxnSpPr>
          <p:cNvPr id="109" name="Straight Connector 108"/>
          <p:cNvCxnSpPr>
            <a:cxnSpLocks/>
            <a:stCxn id="73" idx="2"/>
          </p:cNvCxnSpPr>
          <p:nvPr/>
        </p:nvCxnSpPr>
        <p:spPr>
          <a:xfrm>
            <a:off x="4734072" y="3400343"/>
            <a:ext cx="0" cy="45946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4690127" y="3593728"/>
            <a:ext cx="1578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100%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40" name="TextBox 35">
            <a:extLst>
              <a:ext uri="{FF2B5EF4-FFF2-40B4-BE49-F238E27FC236}">
                <a16:creationId xmlns:a16="http://schemas.microsoft.com/office/drawing/2014/main" xmlns="" id="{10D3B6D4-417E-481B-99AF-089E1C6BA8F4}"/>
              </a:ext>
            </a:extLst>
          </p:cNvPr>
          <p:cNvSpPr txBox="1"/>
          <p:nvPr/>
        </p:nvSpPr>
        <p:spPr>
          <a:xfrm>
            <a:off x="7968413" y="3809172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Slovakia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xmlns="" id="{91C98308-39A2-4D0D-9492-D94015CA99CF}"/>
              </a:ext>
            </a:extLst>
          </p:cNvPr>
          <p:cNvSpPr txBox="1">
            <a:spLocks/>
          </p:cNvSpPr>
          <p:nvPr/>
        </p:nvSpPr>
        <p:spPr>
          <a:xfrm>
            <a:off x="209300" y="228047"/>
            <a:ext cx="1771900" cy="563355"/>
          </a:xfrm>
          <a:prstGeom prst="rect">
            <a:avLst/>
          </a:prstGeom>
          <a:pattFill prst="pct5">
            <a:fgClr>
              <a:srgbClr val="F4C031"/>
            </a:fgClr>
            <a:bgClr>
              <a:schemeClr val="bg1"/>
            </a:bgClr>
          </a:patt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0"/>
              </a:spcBef>
            </a:pPr>
            <a:r>
              <a:rPr lang="sk-SK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Case</a:t>
            </a:r>
            <a:r>
              <a:rPr lang="sk-SK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  <a:t>law</a:t>
            </a:r>
            <a:r>
              <a:rPr lang="sk-SK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 – </a:t>
            </a:r>
            <a:r>
              <a:rPr lang="sk-SK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Justice</a:t>
            </a:r>
            <a:r>
              <a:rPr lang="sk-SK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sk-SK" sz="2700" dirty="0" err="1">
                <a:solidFill>
                  <a:srgbClr val="F4C031"/>
                </a:solidFill>
                <a:latin typeface="Franklin Gothic Medium" panose="020B0603020102020204" pitchFamily="34" charset="0"/>
              </a:rPr>
              <a:t>vs</a:t>
            </a:r>
            <a:r>
              <a:rPr lang="sk-SK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sk-SK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certainty</a:t>
            </a:r>
            <a: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  <a:t> </a:t>
            </a:r>
            <a:b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</a:br>
            <a:endParaRPr lang="sk-SK" sz="2700" dirty="0">
              <a:solidFill>
                <a:srgbClr val="F4C03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0" name="TextBox 27">
            <a:extLst>
              <a:ext uri="{FF2B5EF4-FFF2-40B4-BE49-F238E27FC236}">
                <a16:creationId xmlns:a16="http://schemas.microsoft.com/office/drawing/2014/main" xmlns="" id="{1D510F2A-8440-48F4-98AF-1AC9D6EEDBBB}"/>
              </a:ext>
            </a:extLst>
          </p:cNvPr>
          <p:cNvSpPr txBox="1"/>
          <p:nvPr/>
        </p:nvSpPr>
        <p:spPr>
          <a:xfrm>
            <a:off x="5488328" y="2280653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Germany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31" name="TextBox 27">
            <a:extLst>
              <a:ext uri="{FF2B5EF4-FFF2-40B4-BE49-F238E27FC236}">
                <a16:creationId xmlns:a16="http://schemas.microsoft.com/office/drawing/2014/main" xmlns="" id="{888C1AD9-1CBE-4A01-8A30-1AABB4F8340F}"/>
              </a:ext>
            </a:extLst>
          </p:cNvPr>
          <p:cNvSpPr txBox="1"/>
          <p:nvPr/>
        </p:nvSpPr>
        <p:spPr>
          <a:xfrm>
            <a:off x="3219296" y="2251607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France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4813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353376" y="3884730"/>
            <a:ext cx="5016253" cy="12587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968662579"/>
              </p:ext>
            </p:extLst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536704" y="4640135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EU country 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385908" y="845805"/>
            <a:ext cx="1878846" cy="928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404040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400" dirty="0">
                <a:latin typeface="Franklin Gothic Medium" panose="020B0603020102020204" pitchFamily="34" charset="0"/>
              </a:rPr>
              <a:t>Google/UBER/Apple/Facebook</a:t>
            </a:r>
            <a:endParaRPr lang="cs-CZ" sz="1400" dirty="0">
              <a:latin typeface="Franklin Gothic Medium" panose="020B0603020102020204" pitchFamily="34" charset="0"/>
            </a:endParaRPr>
          </a:p>
        </p:txBody>
      </p:sp>
      <p:cxnSp>
        <p:nvCxnSpPr>
          <p:cNvPr id="53" name="Straight Connector 52"/>
          <p:cNvCxnSpPr>
            <a:cxnSpLocks/>
            <a:stCxn id="43" idx="2"/>
            <a:endCxn id="73" idx="0"/>
          </p:cNvCxnSpPr>
          <p:nvPr/>
        </p:nvCxnSpPr>
        <p:spPr>
          <a:xfrm flipH="1">
            <a:off x="5243975" y="1774465"/>
            <a:ext cx="1081356" cy="14234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3481754" y="2915931"/>
            <a:ext cx="48512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4334645" y="3197893"/>
            <a:ext cx="1818659" cy="9172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MarketingCo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824786" y="3884730"/>
            <a:ext cx="1838923" cy="917281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dirty="0" err="1">
                <a:latin typeface="Franklin Gothic Medium" panose="020B0603020102020204" pitchFamily="34" charset="0"/>
              </a:rPr>
              <a:t>Purchaser</a:t>
            </a:r>
            <a:endParaRPr lang="cs-CZ" sz="1500" dirty="0">
              <a:latin typeface="Franklin Gothic Medium" panose="020B0603020102020204" pitchFamily="34" charset="0"/>
            </a:endParaRP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xmlns="" id="{91C98308-39A2-4D0D-9492-D94015CA99CF}"/>
              </a:ext>
            </a:extLst>
          </p:cNvPr>
          <p:cNvSpPr txBox="1">
            <a:spLocks/>
          </p:cNvSpPr>
          <p:nvPr/>
        </p:nvSpPr>
        <p:spPr>
          <a:xfrm>
            <a:off x="209300" y="228047"/>
            <a:ext cx="1771900" cy="563355"/>
          </a:xfrm>
          <a:prstGeom prst="rect">
            <a:avLst/>
          </a:prstGeom>
          <a:pattFill prst="pct5">
            <a:fgClr>
              <a:srgbClr val="F4C031"/>
            </a:fgClr>
            <a:bgClr>
              <a:schemeClr val="bg1"/>
            </a:bgClr>
          </a:patt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0"/>
              </a:spcBef>
            </a:pPr>
            <a:r>
              <a:rPr lang="sk-SK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Case</a:t>
            </a:r>
            <a:r>
              <a:rPr lang="sk-SK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  <a:t>law – </a:t>
            </a:r>
            <a:r>
              <a:rPr lang="sk-SK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all</a:t>
            </a:r>
            <a:r>
              <a:rPr lang="sk-SK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 in </a:t>
            </a:r>
            <a:r>
              <a:rPr lang="sk-SK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one</a:t>
            </a:r>
            <a: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  <a:t/>
            </a:r>
            <a:b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</a:br>
            <a:endParaRPr lang="sk-SK" sz="2700" dirty="0">
              <a:solidFill>
                <a:srgbClr val="F4C03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1" name="TextBox 27">
            <a:extLst>
              <a:ext uri="{FF2B5EF4-FFF2-40B4-BE49-F238E27FC236}">
                <a16:creationId xmlns:a16="http://schemas.microsoft.com/office/drawing/2014/main" xmlns="" id="{888C1AD9-1CBE-4A01-8A30-1AABB4F8340F}"/>
              </a:ext>
            </a:extLst>
          </p:cNvPr>
          <p:cNvSpPr txBox="1"/>
          <p:nvPr/>
        </p:nvSpPr>
        <p:spPr>
          <a:xfrm>
            <a:off x="3493603" y="2586138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e.g</a:t>
            </a:r>
            <a:r>
              <a:rPr lang="sk-SK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. </a:t>
            </a:r>
            <a:r>
              <a:rPr lang="sk-SK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Ireland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xmlns="" id="{515361AF-01A9-4003-B265-0F4E065799B8}"/>
              </a:ext>
            </a:extLst>
          </p:cNvPr>
          <p:cNvCxnSpPr>
            <a:cxnSpLocks/>
            <a:stCxn id="43" idx="2"/>
            <a:endCxn id="108" idx="0"/>
          </p:cNvCxnSpPr>
          <p:nvPr/>
        </p:nvCxnSpPr>
        <p:spPr>
          <a:xfrm>
            <a:off x="6325331" y="1774465"/>
            <a:ext cx="1418917" cy="21102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BlokTextu 18">
            <a:extLst>
              <a:ext uri="{FF2B5EF4-FFF2-40B4-BE49-F238E27FC236}">
                <a16:creationId xmlns:a16="http://schemas.microsoft.com/office/drawing/2014/main" xmlns="" id="{5A31A10B-6CFA-4B2E-9DFC-DDB4A7482843}"/>
              </a:ext>
            </a:extLst>
          </p:cNvPr>
          <p:cNvSpPr txBox="1"/>
          <p:nvPr/>
        </p:nvSpPr>
        <p:spPr>
          <a:xfrm>
            <a:off x="6682455" y="2076844"/>
            <a:ext cx="1233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err="1">
                <a:latin typeface="Franklin Gothic Book" panose="020B0503020102020204" pitchFamily="34" charset="0"/>
              </a:rPr>
              <a:t>services</a:t>
            </a:r>
            <a:r>
              <a:rPr lang="sk-SK" sz="1200" dirty="0">
                <a:latin typeface="Franklin Gothic Book" panose="020B0503020102020204" pitchFamily="34" charset="0"/>
              </a:rPr>
              <a:t>/</a:t>
            </a:r>
            <a:r>
              <a:rPr lang="sk-SK" sz="1200" dirty="0" err="1">
                <a:latin typeface="Franklin Gothic Book" panose="020B0503020102020204" pitchFamily="34" charset="0"/>
              </a:rPr>
              <a:t>goods</a:t>
            </a:r>
            <a:endParaRPr lang="sk-SK" sz="1200" dirty="0">
              <a:latin typeface="Franklin Gothic Book" panose="020B0503020102020204" pitchFamily="34" charset="0"/>
            </a:endParaRPr>
          </a:p>
        </p:txBody>
      </p:sp>
      <p:cxnSp>
        <p:nvCxnSpPr>
          <p:cNvPr id="42" name="Straight Connector 60">
            <a:extLst>
              <a:ext uri="{FF2B5EF4-FFF2-40B4-BE49-F238E27FC236}">
                <a16:creationId xmlns:a16="http://schemas.microsoft.com/office/drawing/2014/main" xmlns="" id="{0D53BA5E-3EFA-44EB-BBAE-72B161631ECC}"/>
              </a:ext>
            </a:extLst>
          </p:cNvPr>
          <p:cNvCxnSpPr>
            <a:cxnSpLocks/>
          </p:cNvCxnSpPr>
          <p:nvPr/>
        </p:nvCxnSpPr>
        <p:spPr>
          <a:xfrm>
            <a:off x="3481754" y="921434"/>
            <a:ext cx="0" cy="39459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Obrázok 35">
            <a:extLst>
              <a:ext uri="{FF2B5EF4-FFF2-40B4-BE49-F238E27FC236}">
                <a16:creationId xmlns:a16="http://schemas.microsoft.com/office/drawing/2014/main" xmlns="" id="{1BD56567-AD29-4D87-A44C-3C849A3CBC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403" y="2178813"/>
            <a:ext cx="2718061" cy="1431229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485582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45652" y="4554673"/>
            <a:ext cx="72058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err="1">
                <a:latin typeface="Helvetica Neue Thin" charset="0"/>
                <a:ea typeface="Helvetica Neue Thin" charset="0"/>
                <a:cs typeface="Helvetica Neue Thin" charset="0"/>
              </a:rPr>
              <a:t>Táto</a:t>
            </a:r>
            <a:r>
              <a:rPr lang="en-US" sz="900" dirty="0">
                <a:latin typeface="Helvetica Neue Thin" charset="0"/>
                <a:ea typeface="Helvetica Neue Thin" charset="0"/>
                <a:cs typeface="Helvetica Neue Thin" charset="0"/>
              </a:rPr>
              <a:t> </a:t>
            </a:r>
            <a:r>
              <a:rPr lang="en-US" sz="900" dirty="0" err="1">
                <a:latin typeface="Helvetica Neue Thin" charset="0"/>
                <a:ea typeface="Helvetica Neue Thin" charset="0"/>
                <a:cs typeface="Helvetica Neue Thin" charset="0"/>
              </a:rPr>
              <a:t>prezentácia</a:t>
            </a:r>
            <a:r>
              <a:rPr lang="en-US" sz="900" dirty="0">
                <a:latin typeface="Helvetica Neue Thin" charset="0"/>
                <a:ea typeface="Helvetica Neue Thin" charset="0"/>
                <a:cs typeface="Helvetica Neue Thin" charset="0"/>
              </a:rPr>
              <a:t> a </a:t>
            </a:r>
            <a:r>
              <a:rPr lang="en-US" sz="900" dirty="0" err="1">
                <a:latin typeface="Helvetica Neue Thin" charset="0"/>
                <a:ea typeface="Helvetica Neue Thin" charset="0"/>
                <a:cs typeface="Helvetica Neue Thin" charset="0"/>
              </a:rPr>
              <a:t>jej</a:t>
            </a:r>
            <a:r>
              <a:rPr lang="en-US" sz="900" dirty="0">
                <a:latin typeface="Helvetica Neue Thin" charset="0"/>
                <a:ea typeface="Helvetica Neue Thin" charset="0"/>
                <a:cs typeface="Helvetica Neue Thin" charset="0"/>
              </a:rPr>
              <a:t> </a:t>
            </a:r>
            <a:r>
              <a:rPr lang="en-US" sz="900" dirty="0" err="1">
                <a:latin typeface="Helvetica Neue Thin" charset="0"/>
                <a:ea typeface="Helvetica Neue Thin" charset="0"/>
                <a:cs typeface="Helvetica Neue Thin" charset="0"/>
              </a:rPr>
              <a:t>obsah</a:t>
            </a:r>
            <a:r>
              <a:rPr lang="en-US" sz="900" dirty="0">
                <a:latin typeface="Helvetica Neue Thin" charset="0"/>
                <a:ea typeface="Helvetica Neue Thin" charset="0"/>
                <a:cs typeface="Helvetica Neue Thin" charset="0"/>
              </a:rPr>
              <a:t> </a:t>
            </a:r>
            <a:r>
              <a:rPr lang="en-US" sz="900" dirty="0" err="1">
                <a:latin typeface="Helvetica Neue Thin" charset="0"/>
                <a:ea typeface="Helvetica Neue Thin" charset="0"/>
                <a:cs typeface="Helvetica Neue Thin" charset="0"/>
              </a:rPr>
              <a:t>sú</a:t>
            </a:r>
            <a:r>
              <a:rPr lang="en-US" sz="900" dirty="0">
                <a:latin typeface="Helvetica Neue Thin" charset="0"/>
                <a:ea typeface="Helvetica Neue Thin" charset="0"/>
                <a:cs typeface="Helvetica Neue Thin" charset="0"/>
              </a:rPr>
              <a:t> </a:t>
            </a:r>
            <a:r>
              <a:rPr lang="en-US" sz="900" dirty="0" err="1">
                <a:latin typeface="Helvetica Neue Thin" charset="0"/>
                <a:ea typeface="Helvetica Neue Thin" charset="0"/>
                <a:cs typeface="Helvetica Neue Thin" charset="0"/>
              </a:rPr>
              <a:t>dôverné</a:t>
            </a:r>
            <a:r>
              <a:rPr lang="en-US" sz="900" dirty="0">
                <a:latin typeface="Helvetica Neue Thin" charset="0"/>
                <a:ea typeface="Helvetica Neue Thin" charset="0"/>
                <a:cs typeface="Helvetica Neue Thin" charset="0"/>
              </a:rPr>
              <a:t> a </a:t>
            </a:r>
            <a:r>
              <a:rPr lang="en-US" sz="900" dirty="0" err="1">
                <a:latin typeface="Helvetica Neue Thin" charset="0"/>
                <a:ea typeface="Helvetica Neue Thin" charset="0"/>
                <a:cs typeface="Helvetica Neue Thin" charset="0"/>
              </a:rPr>
              <a:t>podliehajú</a:t>
            </a:r>
            <a:r>
              <a:rPr lang="en-US" sz="900" dirty="0">
                <a:latin typeface="Helvetica Neue Thin" charset="0"/>
                <a:ea typeface="Helvetica Neue Thin" charset="0"/>
                <a:cs typeface="Helvetica Neue Thin" charset="0"/>
              </a:rPr>
              <a:t> </a:t>
            </a:r>
            <a:r>
              <a:rPr lang="en-US" sz="900" dirty="0" err="1">
                <a:latin typeface="Helvetica Neue Thin" charset="0"/>
                <a:ea typeface="Helvetica Neue Thin" charset="0"/>
                <a:cs typeface="Helvetica Neue Thin" charset="0"/>
              </a:rPr>
              <a:t>právu</a:t>
            </a:r>
            <a:r>
              <a:rPr lang="en-US" sz="900" dirty="0">
                <a:latin typeface="Helvetica Neue Thin" charset="0"/>
                <a:ea typeface="Helvetica Neue Thin" charset="0"/>
                <a:cs typeface="Helvetica Neue Thin" charset="0"/>
              </a:rPr>
              <a:t> </a:t>
            </a:r>
            <a:r>
              <a:rPr lang="en-US" sz="900" dirty="0" err="1">
                <a:latin typeface="Helvetica Neue Thin" charset="0"/>
                <a:ea typeface="Helvetica Neue Thin" charset="0"/>
                <a:cs typeface="Helvetica Neue Thin" charset="0"/>
              </a:rPr>
              <a:t>duševného</a:t>
            </a:r>
            <a:r>
              <a:rPr lang="en-US" sz="900" dirty="0">
                <a:latin typeface="Helvetica Neue Thin" charset="0"/>
                <a:ea typeface="Helvetica Neue Thin" charset="0"/>
                <a:cs typeface="Helvetica Neue Thin" charset="0"/>
              </a:rPr>
              <a:t> </a:t>
            </a:r>
            <a:r>
              <a:rPr lang="en-US" sz="900" dirty="0" err="1">
                <a:latin typeface="Helvetica Neue Thin" charset="0"/>
                <a:ea typeface="Helvetica Neue Thin" charset="0"/>
                <a:cs typeface="Helvetica Neue Thin" charset="0"/>
              </a:rPr>
              <a:t>vlastníctva</a:t>
            </a:r>
            <a:r>
              <a:rPr lang="en-US" sz="900" dirty="0">
                <a:latin typeface="Helvetica Neue Thin" charset="0"/>
                <a:ea typeface="Helvetica Neue Thin" charset="0"/>
                <a:cs typeface="Helvetica Neue Thin" charset="0"/>
              </a:rPr>
              <a:t> a </a:t>
            </a:r>
            <a:r>
              <a:rPr lang="en-US" sz="900" dirty="0" err="1">
                <a:latin typeface="Helvetica Neue Thin" charset="0"/>
                <a:ea typeface="Helvetica Neue Thin" charset="0"/>
                <a:cs typeface="Helvetica Neue Thin" charset="0"/>
              </a:rPr>
              <a:t>obchodnému</a:t>
            </a:r>
            <a:r>
              <a:rPr lang="en-US" sz="900" dirty="0">
                <a:latin typeface="Helvetica Neue Thin" charset="0"/>
                <a:ea typeface="Helvetica Neue Thin" charset="0"/>
                <a:cs typeface="Helvetica Neue Thin" charset="0"/>
              </a:rPr>
              <a:t> </a:t>
            </a:r>
            <a:r>
              <a:rPr lang="en-US" sz="900" dirty="0" err="1">
                <a:latin typeface="Helvetica Neue Thin" charset="0"/>
                <a:ea typeface="Helvetica Neue Thin" charset="0"/>
                <a:cs typeface="Helvetica Neue Thin" charset="0"/>
              </a:rPr>
              <a:t>tajomstvu</a:t>
            </a:r>
            <a:r>
              <a:rPr lang="en-US" sz="900" dirty="0">
                <a:latin typeface="Helvetica Neue Thin" charset="0"/>
                <a:ea typeface="Helvetica Neue Thin" charset="0"/>
                <a:cs typeface="Helvetica Neue Thin" charset="0"/>
              </a:rPr>
              <a:t> CARPATHIAN Advisory Group, s.r.o.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390" y="1973600"/>
            <a:ext cx="2119140" cy="1412760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3968509" y="1380424"/>
            <a:ext cx="4908330" cy="2549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1200" b="1" dirty="0">
                <a:latin typeface="Helvetica Neue Light" charset="0"/>
                <a:ea typeface="Helvetica Neue Light" charset="0"/>
                <a:cs typeface="Helvetica Neue Light" charset="0"/>
              </a:rPr>
              <a:t>CARPATHIAN </a:t>
            </a:r>
            <a:r>
              <a:rPr lang="sk-SK" sz="1200" b="1" dirty="0" err="1">
                <a:latin typeface="Helvetica Neue Light" charset="0"/>
                <a:ea typeface="Helvetica Neue Light" charset="0"/>
                <a:cs typeface="Helvetica Neue Light" charset="0"/>
              </a:rPr>
              <a:t>Advisory</a:t>
            </a:r>
            <a:r>
              <a:rPr lang="sk-SK" sz="1200" b="1" dirty="0"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sk-SK" sz="1200" b="1" dirty="0" err="1">
                <a:latin typeface="Helvetica Neue Light" charset="0"/>
                <a:ea typeface="Helvetica Neue Light" charset="0"/>
                <a:cs typeface="Helvetica Neue Light" charset="0"/>
              </a:rPr>
              <a:t>Group</a:t>
            </a:r>
            <a:r>
              <a:rPr lang="sk-SK" sz="1200" b="1" dirty="0">
                <a:latin typeface="Helvetica Neue Light" charset="0"/>
                <a:ea typeface="Helvetica Neue Light" charset="0"/>
                <a:cs typeface="Helvetica Neue Light" charset="0"/>
              </a:rPr>
              <a:t>, s.r.o.</a:t>
            </a:r>
            <a:endParaRPr lang="en-US" sz="1200" b="1" dirty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1200" dirty="0" err="1">
                <a:latin typeface="Helvetica Neue Light" charset="0"/>
                <a:ea typeface="Helvetica Neue Light" charset="0"/>
                <a:cs typeface="Helvetica Neue Light" charset="0"/>
              </a:rPr>
              <a:t>Seat</a:t>
            </a:r>
            <a:r>
              <a:rPr lang="sk-SK" sz="1200" dirty="0">
                <a:latin typeface="Helvetica Neue Light" charset="0"/>
                <a:ea typeface="Helvetica Neue Light" charset="0"/>
                <a:cs typeface="Helvetica Neue Light" charset="0"/>
              </a:rPr>
              <a:t>: Jasovská 17, 851 07 Bratislava, Slovenská republika</a:t>
            </a:r>
            <a:endParaRPr lang="en-US" sz="1200" dirty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1200" dirty="0">
                <a:latin typeface="Helvetica Neue Light" charset="0"/>
                <a:ea typeface="Helvetica Neue Light" charset="0"/>
                <a:cs typeface="Helvetica Neue Light" charset="0"/>
              </a:rPr>
              <a:t>Office: Ružinovská 42, 821 03 Bratislava, Slovenská republika</a:t>
            </a:r>
            <a:endParaRPr lang="en-US" sz="1200" dirty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1200" dirty="0">
                <a:latin typeface="Helvetica Neue Light" charset="0"/>
                <a:ea typeface="Helvetica Neue Light" charset="0"/>
                <a:cs typeface="Helvetica Neue Light" charset="0"/>
              </a:rPr>
              <a:t>IČO: 44 138 148, Registrácia: Obchodný register Okresného súdu Bratislava I, oddiel: </a:t>
            </a:r>
            <a:r>
              <a:rPr lang="sk-SK" sz="1200" dirty="0" err="1">
                <a:latin typeface="Helvetica Neue Light" charset="0"/>
                <a:ea typeface="Helvetica Neue Light" charset="0"/>
                <a:cs typeface="Helvetica Neue Light" charset="0"/>
              </a:rPr>
              <a:t>Sro</a:t>
            </a:r>
            <a:r>
              <a:rPr lang="sk-SK" sz="1200" dirty="0">
                <a:latin typeface="Helvetica Neue Light" charset="0"/>
                <a:ea typeface="Helvetica Neue Light" charset="0"/>
                <a:cs typeface="Helvetica Neue Light" charset="0"/>
              </a:rPr>
              <a:t>, vložka č.: 52352/B</a:t>
            </a:r>
            <a:endParaRPr lang="en-US" sz="1200" dirty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1200" i="1" dirty="0">
                <a:latin typeface="Helvetica Neue Light" charset="0"/>
                <a:ea typeface="Helvetica Neue Light" charset="0"/>
                <a:cs typeface="Helvetica Neue Light" charset="0"/>
              </a:rPr>
              <a:t>Peter Varga (CEO)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200" dirty="0">
                <a:latin typeface="Helvetica Neue Light" charset="0"/>
                <a:ea typeface="Helvetica Neue Light" charset="0"/>
                <a:cs typeface="Helvetica Neue Light" charset="0"/>
              </a:rPr>
              <a:t>T: +421 918 953 897</a:t>
            </a:r>
            <a:endParaRPr lang="en-US" sz="1200" dirty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1200" dirty="0" err="1">
                <a:latin typeface="Helvetica Neue Light" charset="0"/>
                <a:ea typeface="Helvetica Neue Light" charset="0"/>
                <a:cs typeface="Helvetica Neue Light" charset="0"/>
              </a:rPr>
              <a:t>E</a:t>
            </a:r>
            <a:r>
              <a:rPr lang="sk-SK" sz="1200" dirty="0">
                <a:latin typeface="Helvetica Neue Light" charset="0"/>
                <a:ea typeface="Helvetica Neue Light" charset="0"/>
                <a:cs typeface="Helvetica Neue Light" charset="0"/>
              </a:rPr>
              <a:t>: </a:t>
            </a:r>
            <a:r>
              <a:rPr lang="sk-SK" sz="1200" dirty="0" err="1">
                <a:latin typeface="Helvetica Neue Light" charset="0"/>
                <a:ea typeface="Helvetica Neue Light" charset="0"/>
                <a:cs typeface="Helvetica Neue Light" charset="0"/>
              </a:rPr>
              <a:t>p.varga@carpathianag.com</a:t>
            </a:r>
            <a:endParaRPr lang="sk-SK" sz="12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19776" y="2908606"/>
            <a:ext cx="241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i="1" dirty="0">
                <a:latin typeface="Helvetica Neue Light" charset="0"/>
                <a:ea typeface="Helvetica Neue Light" charset="0"/>
                <a:cs typeface="Helvetica Neue Light" charset="0"/>
              </a:rPr>
              <a:t>Lukáš Steiniger (</a:t>
            </a:r>
            <a:r>
              <a:rPr lang="sk-SK" sz="1200" i="1" dirty="0" err="1">
                <a:latin typeface="Helvetica Neue Light" charset="0"/>
                <a:ea typeface="Helvetica Neue Light" charset="0"/>
                <a:cs typeface="Helvetica Neue Light" charset="0"/>
              </a:rPr>
              <a:t>Legal</a:t>
            </a:r>
            <a:r>
              <a:rPr lang="sk-SK" sz="1200" i="1" dirty="0">
                <a:latin typeface="Helvetica Neue Light" charset="0"/>
                <a:ea typeface="Helvetica Neue Light" charset="0"/>
                <a:cs typeface="Helvetica Neue Light" charset="0"/>
              </a:rPr>
              <a:t>)</a:t>
            </a:r>
          </a:p>
          <a:p>
            <a:r>
              <a:rPr lang="sk-SK" sz="1200" dirty="0">
                <a:latin typeface="Helvetica Neue Light" charset="0"/>
                <a:ea typeface="Helvetica Neue Light" charset="0"/>
                <a:cs typeface="Helvetica Neue Light" charset="0"/>
              </a:rPr>
              <a:t>T: +421 910 979 919</a:t>
            </a:r>
            <a:endParaRPr lang="en-US" sz="1200" dirty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sk-SK" sz="1200" dirty="0" err="1">
                <a:latin typeface="Helvetica Neue Light" charset="0"/>
                <a:ea typeface="Helvetica Neue Light" charset="0"/>
                <a:cs typeface="Helvetica Neue Light" charset="0"/>
              </a:rPr>
              <a:t>E</a:t>
            </a:r>
            <a:r>
              <a:rPr lang="sk-SK" sz="1200" dirty="0">
                <a:latin typeface="Helvetica Neue Light" charset="0"/>
                <a:ea typeface="Helvetica Neue Light" charset="0"/>
                <a:cs typeface="Helvetica Neue Light" charset="0"/>
              </a:rPr>
              <a:t>: </a:t>
            </a:r>
            <a:r>
              <a:rPr lang="sk-SK" sz="1200" dirty="0" err="1">
                <a:latin typeface="Helvetica Neue Light" charset="0"/>
                <a:ea typeface="Helvetica Neue Light" charset="0"/>
                <a:cs typeface="Helvetica Neue Light" charset="0"/>
              </a:rPr>
              <a:t>l.steiniger@carpathianag.com</a:t>
            </a:r>
            <a:endParaRPr lang="sk-SK" sz="12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2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76766" y="854075"/>
            <a:ext cx="8880198" cy="4098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0"/>
              </a:spcBef>
            </a:pPr>
            <a:r>
              <a:rPr lang="sk-SK" sz="2000" b="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ssdd6</a:t>
            </a:r>
            <a:endParaRPr lang="sk-SK" sz="2000" b="0" dirty="0">
              <a:latin typeface="Franklin Gothic Medium" panose="020B0603020102020204" pitchFamily="34" charset="0"/>
            </a:endParaRPr>
          </a:p>
          <a:p>
            <a:pPr>
              <a:spcBef>
                <a:spcPts val="0"/>
              </a:spcBef>
            </a:pPr>
            <a:endParaRPr lang="sk-SK" sz="20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endParaRPr lang="sk-SK" sz="20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endParaRPr lang="sk-SK" sz="20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r>
              <a:rPr lang="en-US" sz="2000" b="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/>
            </a:r>
            <a:br>
              <a:rPr lang="en-US" sz="2000" b="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endParaRPr lang="sk-SK" sz="20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endParaRPr lang="sk-SK" sz="20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endParaRPr lang="sk-SK" sz="20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endParaRPr lang="sk-SK" sz="2000" b="0" dirty="0">
              <a:solidFill>
                <a:srgbClr val="FFFFFF"/>
              </a:solidFill>
              <a:latin typeface="Franklin Gothic Medium" panose="020B0603020102020204" pitchFamily="34" charset="0"/>
              <a:ea typeface="Helvetica Neue Light" charset="0"/>
              <a:cs typeface="Helvetica Neue Light" charset="0"/>
            </a:endParaRPr>
          </a:p>
          <a:p>
            <a:endParaRPr lang="sk-SK" sz="20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76766" y="244891"/>
            <a:ext cx="5190216" cy="6459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0"/>
              </a:spcBef>
            </a:pPr>
            <a:r>
              <a:rPr lang="sk-SK" sz="27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  <a:ea typeface="Helvetica Neue Light" charset="0"/>
                <a:cs typeface="Helvetica Neue Light" charset="0"/>
              </a:rPr>
              <a:t>BEPS –</a:t>
            </a:r>
            <a:r>
              <a:rPr lang="sk-SK" sz="2700" i="1" dirty="0" err="1">
                <a:solidFill>
                  <a:srgbClr val="F4C031"/>
                </a:solidFill>
                <a:latin typeface="Franklin Gothic Medium" panose="020B0603020102020204" pitchFamily="34" charset="0"/>
                <a:ea typeface="Helvetica Neue Light" charset="0"/>
                <a:cs typeface="Helvetica Neue Light" charset="0"/>
              </a:rPr>
              <a:t>technical</a:t>
            </a:r>
            <a:r>
              <a:rPr lang="sk-SK" sz="2700" i="1" dirty="0">
                <a:solidFill>
                  <a:srgbClr val="F4C031"/>
                </a:solidFill>
                <a:latin typeface="Franklin Gothic Medium" panose="020B0603020102020204" pitchFamily="34" charset="0"/>
                <a:ea typeface="Helvetica Neue Light" charset="0"/>
                <a:cs typeface="Helvetica Neue Light" charset="0"/>
              </a:rPr>
              <a:t> </a:t>
            </a:r>
            <a:r>
              <a:rPr lang="sk-SK" sz="2700" i="1" dirty="0" err="1">
                <a:solidFill>
                  <a:srgbClr val="F4C031"/>
                </a:solidFill>
                <a:latin typeface="Franklin Gothic Medium" panose="020B0603020102020204" pitchFamily="34" charset="0"/>
                <a:ea typeface="Helvetica Neue Light" charset="0"/>
                <a:cs typeface="Helvetica Neue Light" charset="0"/>
              </a:rPr>
              <a:t>challenges</a:t>
            </a:r>
            <a:endParaRPr lang="sk-SK" sz="2700" b="0" i="1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endParaRPr lang="sk-SK" sz="750" dirty="0">
              <a:solidFill>
                <a:schemeClr val="bg1"/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  <a:p>
            <a:endParaRPr lang="sk-SK" sz="2000" b="0" dirty="0">
              <a:latin typeface="Franklin Gothic Medium" panose="020B0603020102020204" pitchFamily="34" charset="0"/>
            </a:endParaRPr>
          </a:p>
          <a:p>
            <a:r>
              <a:rPr lang="en-US" sz="2000" b="0" dirty="0">
                <a:latin typeface="Franklin Gothic Medium" panose="020B0603020102020204" pitchFamily="34" charset="0"/>
              </a:rPr>
              <a:t/>
            </a:r>
            <a:br>
              <a:rPr lang="en-US" sz="2000" b="0" dirty="0">
                <a:latin typeface="Franklin Gothic Medium" panose="020B0603020102020204" pitchFamily="34" charset="0"/>
              </a:rPr>
            </a:br>
            <a:endParaRPr lang="sk-SK" sz="2000" b="0" dirty="0">
              <a:latin typeface="Franklin Gothic Medium" panose="020B0603020102020204" pitchFamily="34" charset="0"/>
            </a:endParaRPr>
          </a:p>
          <a:p>
            <a:endParaRPr lang="sk-SK" sz="2000" b="0" dirty="0">
              <a:latin typeface="Franklin Gothic Medium" panose="020B0603020102020204" pitchFamily="34" charset="0"/>
            </a:endParaRPr>
          </a:p>
          <a:p>
            <a:endParaRPr lang="sk-SK" sz="2000" b="0" dirty="0">
              <a:latin typeface="Franklin Gothic Medium" panose="020B0603020102020204" pitchFamily="34" charset="0"/>
              <a:ea typeface="Helvetica Neue Light" charset="0"/>
              <a:cs typeface="Helvetica Neue Light" charset="0"/>
            </a:endParaRPr>
          </a:p>
          <a:p>
            <a:endParaRPr lang="sk-SK" sz="20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Freeform 41"/>
          <p:cNvSpPr>
            <a:spLocks/>
          </p:cNvSpPr>
          <p:nvPr/>
        </p:nvSpPr>
        <p:spPr bwMode="auto">
          <a:xfrm>
            <a:off x="3000178" y="3698401"/>
            <a:ext cx="1293813" cy="695325"/>
          </a:xfrm>
          <a:custGeom>
            <a:avLst/>
            <a:gdLst>
              <a:gd name="T0" fmla="*/ 0 w 815"/>
              <a:gd name="T1" fmla="*/ 2147483647 h 408"/>
              <a:gd name="T2" fmla="*/ 2147483647 w 815"/>
              <a:gd name="T3" fmla="*/ 2147483647 h 408"/>
              <a:gd name="T4" fmla="*/ 2147483647 w 815"/>
              <a:gd name="T5" fmla="*/ 2147483647 h 408"/>
              <a:gd name="T6" fmla="*/ 2147483647 w 815"/>
              <a:gd name="T7" fmla="*/ 0 h 408"/>
              <a:gd name="T8" fmla="*/ 2147483647 w 815"/>
              <a:gd name="T9" fmla="*/ 0 h 408"/>
              <a:gd name="T10" fmla="*/ 0 w 815"/>
              <a:gd name="T11" fmla="*/ 0 h 408"/>
              <a:gd name="T12" fmla="*/ 0 w 815"/>
              <a:gd name="T13" fmla="*/ 2147483647 h 4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15" h="408">
                <a:moveTo>
                  <a:pt x="0" y="408"/>
                </a:moveTo>
                <a:lnTo>
                  <a:pt x="408" y="408"/>
                </a:lnTo>
                <a:lnTo>
                  <a:pt x="815" y="408"/>
                </a:lnTo>
                <a:lnTo>
                  <a:pt x="815" y="0"/>
                </a:lnTo>
                <a:lnTo>
                  <a:pt x="408" y="0"/>
                </a:lnTo>
                <a:lnTo>
                  <a:pt x="0" y="0"/>
                </a:lnTo>
                <a:lnTo>
                  <a:pt x="0" y="408"/>
                </a:lnTo>
                <a:close/>
              </a:path>
            </a:pathLst>
          </a:custGeom>
          <a:solidFill>
            <a:srgbClr val="ADB0D8"/>
          </a:solidFill>
          <a:ln w="381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>
              <a:latin typeface="Franklin Gothic Medium" panose="020B0603020102020204" pitchFamily="34" charset="0"/>
            </a:endParaRPr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 flipH="1">
            <a:off x="4938516" y="2315688"/>
            <a:ext cx="1296987" cy="2078038"/>
          </a:xfrm>
          <a:custGeom>
            <a:avLst/>
            <a:gdLst>
              <a:gd name="T0" fmla="*/ 2147483647 w 817"/>
              <a:gd name="T1" fmla="*/ 2147483647 h 1221"/>
              <a:gd name="T2" fmla="*/ 2147483647 w 817"/>
              <a:gd name="T3" fmla="*/ 2147483647 h 1221"/>
              <a:gd name="T4" fmla="*/ 2147483647 w 817"/>
              <a:gd name="T5" fmla="*/ 2147483647 h 1221"/>
              <a:gd name="T6" fmla="*/ 2147483647 w 817"/>
              <a:gd name="T7" fmla="*/ 0 h 1221"/>
              <a:gd name="T8" fmla="*/ 2147483647 w 817"/>
              <a:gd name="T9" fmla="*/ 0 h 1221"/>
              <a:gd name="T10" fmla="*/ 2147483647 w 817"/>
              <a:gd name="T11" fmla="*/ 2147483647 h 1221"/>
              <a:gd name="T12" fmla="*/ 0 w 817"/>
              <a:gd name="T13" fmla="*/ 2147483647 h 1221"/>
              <a:gd name="T14" fmla="*/ 0 w 817"/>
              <a:gd name="T15" fmla="*/ 2147483647 h 1221"/>
              <a:gd name="T16" fmla="*/ 0 w 817"/>
              <a:gd name="T17" fmla="*/ 2147483647 h 1221"/>
              <a:gd name="T18" fmla="*/ 2147483647 w 817"/>
              <a:gd name="T19" fmla="*/ 2147483647 h 1221"/>
              <a:gd name="T20" fmla="*/ 2147483647 w 817"/>
              <a:gd name="T21" fmla="*/ 2147483647 h 12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7" h="1221">
                <a:moveTo>
                  <a:pt x="409" y="815"/>
                </a:moveTo>
                <a:lnTo>
                  <a:pt x="817" y="815"/>
                </a:lnTo>
                <a:lnTo>
                  <a:pt x="817" y="406"/>
                </a:lnTo>
                <a:lnTo>
                  <a:pt x="817" y="0"/>
                </a:lnTo>
                <a:lnTo>
                  <a:pt x="409" y="0"/>
                </a:lnTo>
                <a:lnTo>
                  <a:pt x="409" y="406"/>
                </a:lnTo>
                <a:lnTo>
                  <a:pt x="0" y="406"/>
                </a:lnTo>
                <a:lnTo>
                  <a:pt x="0" y="815"/>
                </a:lnTo>
                <a:lnTo>
                  <a:pt x="0" y="1221"/>
                </a:lnTo>
                <a:lnTo>
                  <a:pt x="409" y="1221"/>
                </a:lnTo>
                <a:lnTo>
                  <a:pt x="409" y="815"/>
                </a:lnTo>
                <a:close/>
              </a:path>
            </a:pathLst>
          </a:custGeom>
          <a:solidFill>
            <a:srgbClr val="A19589"/>
          </a:solidFill>
          <a:ln w="3810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sk-SK">
              <a:latin typeface="Franklin Gothic Medium" panose="020B0603020102020204" pitchFamily="34" charset="0"/>
            </a:endParaRPr>
          </a:p>
        </p:txBody>
      </p:sp>
      <p:sp>
        <p:nvSpPr>
          <p:cNvPr id="12" name="Freeform 45"/>
          <p:cNvSpPr>
            <a:spLocks/>
          </p:cNvSpPr>
          <p:nvPr/>
        </p:nvSpPr>
        <p:spPr bwMode="auto">
          <a:xfrm>
            <a:off x="4295578" y="3698401"/>
            <a:ext cx="1292225" cy="695325"/>
          </a:xfrm>
          <a:custGeom>
            <a:avLst/>
            <a:gdLst>
              <a:gd name="T0" fmla="*/ 0 w 815"/>
              <a:gd name="T1" fmla="*/ 2147483647 h 408"/>
              <a:gd name="T2" fmla="*/ 2147483647 w 815"/>
              <a:gd name="T3" fmla="*/ 2147483647 h 408"/>
              <a:gd name="T4" fmla="*/ 2147483647 w 815"/>
              <a:gd name="T5" fmla="*/ 2147483647 h 408"/>
              <a:gd name="T6" fmla="*/ 2147483647 w 815"/>
              <a:gd name="T7" fmla="*/ 0 h 408"/>
              <a:gd name="T8" fmla="*/ 2147483647 w 815"/>
              <a:gd name="T9" fmla="*/ 0 h 408"/>
              <a:gd name="T10" fmla="*/ 0 w 815"/>
              <a:gd name="T11" fmla="*/ 0 h 408"/>
              <a:gd name="T12" fmla="*/ 0 w 815"/>
              <a:gd name="T13" fmla="*/ 2147483647 h 4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15" h="408">
                <a:moveTo>
                  <a:pt x="0" y="408"/>
                </a:moveTo>
                <a:lnTo>
                  <a:pt x="408" y="408"/>
                </a:lnTo>
                <a:lnTo>
                  <a:pt x="815" y="408"/>
                </a:lnTo>
                <a:lnTo>
                  <a:pt x="815" y="0"/>
                </a:lnTo>
                <a:lnTo>
                  <a:pt x="408" y="0"/>
                </a:lnTo>
                <a:lnTo>
                  <a:pt x="0" y="0"/>
                </a:lnTo>
                <a:lnTo>
                  <a:pt x="0" y="408"/>
                </a:lnTo>
                <a:close/>
              </a:path>
            </a:pathLst>
          </a:custGeom>
          <a:solidFill>
            <a:srgbClr val="006595"/>
          </a:solidFill>
          <a:ln w="3810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sk-SK">
              <a:latin typeface="Franklin Gothic Medium" panose="020B0603020102020204" pitchFamily="34" charset="0"/>
            </a:endParaRPr>
          </a:p>
        </p:txBody>
      </p:sp>
      <p:sp>
        <p:nvSpPr>
          <p:cNvPr id="13" name="Freeform 47"/>
          <p:cNvSpPr>
            <a:spLocks/>
          </p:cNvSpPr>
          <p:nvPr/>
        </p:nvSpPr>
        <p:spPr bwMode="auto">
          <a:xfrm flipH="1" flipV="1">
            <a:off x="3000178" y="2315688"/>
            <a:ext cx="1941513" cy="1387475"/>
          </a:xfrm>
          <a:custGeom>
            <a:avLst/>
            <a:gdLst>
              <a:gd name="T0" fmla="*/ 2147483647 w 1224"/>
              <a:gd name="T1" fmla="*/ 0 h 815"/>
              <a:gd name="T2" fmla="*/ 2147483647 w 1224"/>
              <a:gd name="T3" fmla="*/ 0 h 815"/>
              <a:gd name="T4" fmla="*/ 0 w 1224"/>
              <a:gd name="T5" fmla="*/ 0 h 815"/>
              <a:gd name="T6" fmla="*/ 0 w 1224"/>
              <a:gd name="T7" fmla="*/ 2147483647 h 815"/>
              <a:gd name="T8" fmla="*/ 2147483647 w 1224"/>
              <a:gd name="T9" fmla="*/ 2147483647 h 815"/>
              <a:gd name="T10" fmla="*/ 2147483647 w 1224"/>
              <a:gd name="T11" fmla="*/ 2147483647 h 815"/>
              <a:gd name="T12" fmla="*/ 2147483647 w 1224"/>
              <a:gd name="T13" fmla="*/ 2147483647 h 815"/>
              <a:gd name="T14" fmla="*/ 2147483647 w 1224"/>
              <a:gd name="T15" fmla="*/ 2147483647 h 815"/>
              <a:gd name="T16" fmla="*/ 2147483647 w 1224"/>
              <a:gd name="T17" fmla="*/ 2147483647 h 815"/>
              <a:gd name="T18" fmla="*/ 2147483647 w 1224"/>
              <a:gd name="T19" fmla="*/ 0 h 815"/>
              <a:gd name="T20" fmla="*/ 2147483647 w 1224"/>
              <a:gd name="T21" fmla="*/ 0 h 8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24" h="815">
                <a:moveTo>
                  <a:pt x="815" y="0"/>
                </a:moveTo>
                <a:lnTo>
                  <a:pt x="407" y="0"/>
                </a:lnTo>
                <a:lnTo>
                  <a:pt x="0" y="0"/>
                </a:lnTo>
                <a:lnTo>
                  <a:pt x="0" y="409"/>
                </a:lnTo>
                <a:lnTo>
                  <a:pt x="407" y="409"/>
                </a:lnTo>
                <a:lnTo>
                  <a:pt x="815" y="409"/>
                </a:lnTo>
                <a:lnTo>
                  <a:pt x="815" y="815"/>
                </a:lnTo>
                <a:lnTo>
                  <a:pt x="1224" y="815"/>
                </a:lnTo>
                <a:lnTo>
                  <a:pt x="1224" y="409"/>
                </a:lnTo>
                <a:lnTo>
                  <a:pt x="1224" y="0"/>
                </a:lnTo>
                <a:lnTo>
                  <a:pt x="815" y="0"/>
                </a:lnTo>
                <a:close/>
              </a:path>
            </a:pathLst>
          </a:custGeom>
          <a:solidFill>
            <a:srgbClr val="5C6F7B"/>
          </a:solidFill>
          <a:ln w="3810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sk-SK">
              <a:latin typeface="Franklin Gothic Medium" panose="020B0603020102020204" pitchFamily="34" charset="0"/>
            </a:endParaRPr>
          </a:p>
        </p:txBody>
      </p:sp>
      <p:sp>
        <p:nvSpPr>
          <p:cNvPr id="14" name="Freeform 48"/>
          <p:cNvSpPr>
            <a:spLocks/>
          </p:cNvSpPr>
          <p:nvPr/>
        </p:nvSpPr>
        <p:spPr bwMode="auto">
          <a:xfrm rot="5400000">
            <a:off x="3273228" y="1347313"/>
            <a:ext cx="1390650" cy="1936750"/>
          </a:xfrm>
          <a:custGeom>
            <a:avLst/>
            <a:gdLst>
              <a:gd name="T0" fmla="*/ 2147483647 w 817"/>
              <a:gd name="T1" fmla="*/ 2147483647 h 1221"/>
              <a:gd name="T2" fmla="*/ 2147483647 w 817"/>
              <a:gd name="T3" fmla="*/ 2147483647 h 1221"/>
              <a:gd name="T4" fmla="*/ 2147483647 w 817"/>
              <a:gd name="T5" fmla="*/ 2147483647 h 1221"/>
              <a:gd name="T6" fmla="*/ 2147483647 w 817"/>
              <a:gd name="T7" fmla="*/ 0 h 1221"/>
              <a:gd name="T8" fmla="*/ 2147483647 w 817"/>
              <a:gd name="T9" fmla="*/ 0 h 1221"/>
              <a:gd name="T10" fmla="*/ 2147483647 w 817"/>
              <a:gd name="T11" fmla="*/ 2147483647 h 1221"/>
              <a:gd name="T12" fmla="*/ 0 w 817"/>
              <a:gd name="T13" fmla="*/ 2147483647 h 1221"/>
              <a:gd name="T14" fmla="*/ 0 w 817"/>
              <a:gd name="T15" fmla="*/ 2147483647 h 1221"/>
              <a:gd name="T16" fmla="*/ 0 w 817"/>
              <a:gd name="T17" fmla="*/ 2147483647 h 1221"/>
              <a:gd name="T18" fmla="*/ 2147483647 w 817"/>
              <a:gd name="T19" fmla="*/ 2147483647 h 1221"/>
              <a:gd name="T20" fmla="*/ 2147483647 w 817"/>
              <a:gd name="T21" fmla="*/ 2147483647 h 12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7" h="1221">
                <a:moveTo>
                  <a:pt x="409" y="815"/>
                </a:moveTo>
                <a:lnTo>
                  <a:pt x="817" y="815"/>
                </a:lnTo>
                <a:lnTo>
                  <a:pt x="817" y="406"/>
                </a:lnTo>
                <a:lnTo>
                  <a:pt x="817" y="0"/>
                </a:lnTo>
                <a:lnTo>
                  <a:pt x="409" y="0"/>
                </a:lnTo>
                <a:lnTo>
                  <a:pt x="409" y="406"/>
                </a:lnTo>
                <a:lnTo>
                  <a:pt x="0" y="406"/>
                </a:lnTo>
                <a:lnTo>
                  <a:pt x="0" y="815"/>
                </a:lnTo>
                <a:lnTo>
                  <a:pt x="0" y="1221"/>
                </a:lnTo>
                <a:lnTo>
                  <a:pt x="409" y="1221"/>
                </a:lnTo>
                <a:lnTo>
                  <a:pt x="409" y="815"/>
                </a:lnTo>
                <a:close/>
              </a:path>
            </a:pathLst>
          </a:custGeom>
          <a:solidFill>
            <a:srgbClr val="9AD7DB"/>
          </a:solidFill>
          <a:ln w="3810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sk-SK">
              <a:latin typeface="Franklin Gothic Medium" panose="020B0603020102020204" pitchFamily="34" charset="0"/>
            </a:endParaRPr>
          </a:p>
        </p:txBody>
      </p:sp>
      <p:sp>
        <p:nvSpPr>
          <p:cNvPr id="15" name="AutoShape 4"/>
          <p:cNvSpPr>
            <a:spLocks/>
          </p:cNvSpPr>
          <p:nvPr/>
        </p:nvSpPr>
        <p:spPr bwMode="gray">
          <a:xfrm flipH="1">
            <a:off x="223827" y="1050539"/>
            <a:ext cx="2193925" cy="692497"/>
          </a:xfrm>
          <a:prstGeom prst="accentCallout2">
            <a:avLst>
              <a:gd name="adj1" fmla="val 6912"/>
              <a:gd name="adj2" fmla="val -3097"/>
              <a:gd name="adj3" fmla="val 6912"/>
              <a:gd name="adj4" fmla="val -17458"/>
              <a:gd name="adj5" fmla="val 192263"/>
              <a:gd name="adj6" fmla="val -50573"/>
            </a:avLst>
          </a:prstGeom>
          <a:solidFill>
            <a:srgbClr val="A19589"/>
          </a:solidFill>
          <a:ln w="28575">
            <a:solidFill>
              <a:srgbClr val="69C3C5"/>
            </a:solidFill>
            <a:miter lim="800000"/>
            <a:headEnd type="oval" w="med" len="med"/>
            <a:tailEnd type="oval" w="med" len="med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k-SK" altLang="sk-SK" sz="1300" b="1" dirty="0" err="1">
                <a:latin typeface="Franklin Gothic Medium" panose="020B0603020102020204" pitchFamily="34" charset="0"/>
              </a:rPr>
              <a:t>Interest</a:t>
            </a:r>
            <a:r>
              <a:rPr lang="sk-SK" altLang="sk-SK" sz="1300" b="1" dirty="0">
                <a:latin typeface="Franklin Gothic Medium" panose="020B0603020102020204" pitchFamily="34" charset="0"/>
              </a:rPr>
              <a:t> </a:t>
            </a:r>
            <a:r>
              <a:rPr lang="sk-SK" altLang="sk-SK" sz="1300" b="1" dirty="0" err="1">
                <a:latin typeface="Franklin Gothic Medium" panose="020B0603020102020204" pitchFamily="34" charset="0"/>
              </a:rPr>
              <a:t>deduction</a:t>
            </a:r>
            <a:r>
              <a:rPr lang="sk-SK" altLang="sk-SK" sz="1300" dirty="0">
                <a:latin typeface="Franklin Gothic Medium" panose="020B0603020102020204" pitchFamily="34" charset="0"/>
              </a:rPr>
              <a:t> </a:t>
            </a:r>
            <a:r>
              <a:rPr lang="sk-SK" altLang="sk-SK" sz="1300" i="1" dirty="0">
                <a:latin typeface="Franklin Gothic Medium" panose="020B0603020102020204" pitchFamily="34" charset="0"/>
              </a:rPr>
              <a:t>(</a:t>
            </a:r>
            <a:r>
              <a:rPr lang="sk-SK" altLang="sk-SK" sz="1300" i="1" dirty="0" err="1">
                <a:latin typeface="Franklin Gothic Medium" panose="020B0603020102020204" pitchFamily="34" charset="0"/>
              </a:rPr>
              <a:t>technically</a:t>
            </a:r>
            <a:r>
              <a:rPr lang="sk-SK" altLang="sk-SK" sz="1300" i="1" dirty="0">
                <a:latin typeface="Franklin Gothic Medium" panose="020B0603020102020204" pitchFamily="34" charset="0"/>
              </a:rPr>
              <a:t> </a:t>
            </a:r>
            <a:r>
              <a:rPr lang="sk-SK" altLang="sk-SK" sz="1300" i="1" dirty="0" err="1">
                <a:latin typeface="Franklin Gothic Medium" panose="020B0603020102020204" pitchFamily="34" charset="0"/>
              </a:rPr>
              <a:t>avoid</a:t>
            </a:r>
            <a:r>
              <a:rPr lang="sk-SK" altLang="sk-SK" sz="1300" i="1" dirty="0">
                <a:latin typeface="Franklin Gothic Medium" panose="020B0603020102020204" pitchFamily="34" charset="0"/>
              </a:rPr>
              <a:t> </a:t>
            </a:r>
            <a:r>
              <a:rPr lang="sk-SK" altLang="sk-SK" sz="1300" i="1" dirty="0" err="1">
                <a:latin typeface="Franklin Gothic Medium" panose="020B0603020102020204" pitchFamily="34" charset="0"/>
              </a:rPr>
              <a:t>Fixed</a:t>
            </a:r>
            <a:r>
              <a:rPr lang="sk-SK" altLang="sk-SK" sz="1300" i="1" dirty="0">
                <a:latin typeface="Franklin Gothic Medium" panose="020B0603020102020204" pitchFamily="34" charset="0"/>
              </a:rPr>
              <a:t> </a:t>
            </a:r>
            <a:r>
              <a:rPr lang="sk-SK" altLang="sk-SK" sz="1300" i="1" dirty="0" err="1">
                <a:latin typeface="Franklin Gothic Medium" panose="020B0603020102020204" pitchFamily="34" charset="0"/>
              </a:rPr>
              <a:t>Ratio</a:t>
            </a:r>
            <a:r>
              <a:rPr lang="sk-SK" altLang="sk-SK" sz="1300" i="1" dirty="0">
                <a:latin typeface="Franklin Gothic Medium" panose="020B0603020102020204" pitchFamily="34" charset="0"/>
              </a:rPr>
              <a:t> Rule)</a:t>
            </a:r>
            <a:endParaRPr lang="en-GB" altLang="sk-SK" sz="1300" i="1" dirty="0">
              <a:latin typeface="Franklin Gothic Medium" panose="020B0603020102020204" pitchFamily="34" charset="0"/>
            </a:endParaRPr>
          </a:p>
        </p:txBody>
      </p:sp>
      <p:sp>
        <p:nvSpPr>
          <p:cNvPr id="17" name="Freeform 44"/>
          <p:cNvSpPr>
            <a:spLocks/>
          </p:cNvSpPr>
          <p:nvPr/>
        </p:nvSpPr>
        <p:spPr bwMode="auto">
          <a:xfrm>
            <a:off x="4758739" y="1090543"/>
            <a:ext cx="1941512" cy="1385887"/>
          </a:xfrm>
          <a:custGeom>
            <a:avLst/>
            <a:gdLst>
              <a:gd name="T0" fmla="*/ 2147483647 w 1224"/>
              <a:gd name="T1" fmla="*/ 0 h 815"/>
              <a:gd name="T2" fmla="*/ 2147483647 w 1224"/>
              <a:gd name="T3" fmla="*/ 0 h 815"/>
              <a:gd name="T4" fmla="*/ 0 w 1224"/>
              <a:gd name="T5" fmla="*/ 0 h 815"/>
              <a:gd name="T6" fmla="*/ 0 w 1224"/>
              <a:gd name="T7" fmla="*/ 2147483647 h 815"/>
              <a:gd name="T8" fmla="*/ 2147483647 w 1224"/>
              <a:gd name="T9" fmla="*/ 2147483647 h 815"/>
              <a:gd name="T10" fmla="*/ 2147483647 w 1224"/>
              <a:gd name="T11" fmla="*/ 2147483647 h 815"/>
              <a:gd name="T12" fmla="*/ 2147483647 w 1224"/>
              <a:gd name="T13" fmla="*/ 2147483647 h 815"/>
              <a:gd name="T14" fmla="*/ 2147483647 w 1224"/>
              <a:gd name="T15" fmla="*/ 2147483647 h 815"/>
              <a:gd name="T16" fmla="*/ 2147483647 w 1224"/>
              <a:gd name="T17" fmla="*/ 2147483647 h 815"/>
              <a:gd name="T18" fmla="*/ 2147483647 w 1224"/>
              <a:gd name="T19" fmla="*/ 0 h 815"/>
              <a:gd name="T20" fmla="*/ 2147483647 w 1224"/>
              <a:gd name="T21" fmla="*/ 0 h 8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24" h="815">
                <a:moveTo>
                  <a:pt x="815" y="0"/>
                </a:moveTo>
                <a:lnTo>
                  <a:pt x="407" y="0"/>
                </a:lnTo>
                <a:lnTo>
                  <a:pt x="0" y="0"/>
                </a:lnTo>
                <a:lnTo>
                  <a:pt x="0" y="409"/>
                </a:lnTo>
                <a:lnTo>
                  <a:pt x="407" y="409"/>
                </a:lnTo>
                <a:lnTo>
                  <a:pt x="815" y="409"/>
                </a:lnTo>
                <a:lnTo>
                  <a:pt x="815" y="815"/>
                </a:lnTo>
                <a:lnTo>
                  <a:pt x="1224" y="815"/>
                </a:lnTo>
                <a:lnTo>
                  <a:pt x="1224" y="409"/>
                </a:lnTo>
                <a:lnTo>
                  <a:pt x="1224" y="0"/>
                </a:lnTo>
                <a:lnTo>
                  <a:pt x="815" y="0"/>
                </a:lnTo>
                <a:close/>
              </a:path>
            </a:pathLst>
          </a:custGeom>
          <a:solidFill>
            <a:srgbClr val="B23427"/>
          </a:solidFill>
          <a:ln w="3810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sk-SK">
              <a:latin typeface="Franklin Gothic Medium" panose="020B0603020102020204" pitchFamily="34" charset="0"/>
            </a:endParaRPr>
          </a:p>
        </p:txBody>
      </p:sp>
      <p:sp>
        <p:nvSpPr>
          <p:cNvPr id="18" name="AutoShape 4"/>
          <p:cNvSpPr>
            <a:spLocks/>
          </p:cNvSpPr>
          <p:nvPr/>
        </p:nvSpPr>
        <p:spPr bwMode="gray">
          <a:xfrm>
            <a:off x="6794432" y="567876"/>
            <a:ext cx="2193925" cy="646331"/>
          </a:xfrm>
          <a:prstGeom prst="accentCallout2">
            <a:avLst>
              <a:gd name="adj1" fmla="val 6912"/>
              <a:gd name="adj2" fmla="val -3097"/>
              <a:gd name="adj3" fmla="val 6912"/>
              <a:gd name="adj4" fmla="val -17458"/>
              <a:gd name="adj5" fmla="val 154964"/>
              <a:gd name="adj6" fmla="val -74738"/>
            </a:avLst>
          </a:prstGeom>
          <a:solidFill>
            <a:srgbClr val="006595"/>
          </a:solidFill>
          <a:ln w="28575">
            <a:solidFill>
              <a:schemeClr val="tx2">
                <a:lumMod val="75000"/>
              </a:schemeClr>
            </a:solidFill>
            <a:miter lim="800000"/>
            <a:headEnd type="oval" w="med" len="med"/>
            <a:tailEnd type="oval" w="med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CFC </a:t>
            </a:r>
            <a:r>
              <a:rPr lang="sk-SK" sz="1200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rules</a:t>
            </a:r>
            <a:r>
              <a:rPr lang="sk-SK" sz="1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sk-SK" sz="1200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(</a:t>
            </a:r>
            <a:r>
              <a:rPr lang="sk-SK" sz="1200" i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effective</a:t>
            </a:r>
            <a:r>
              <a:rPr lang="sk-SK" sz="1200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profit </a:t>
            </a:r>
            <a:r>
              <a:rPr lang="sk-SK" sz="1200" i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shifting</a:t>
            </a:r>
            <a:r>
              <a:rPr lang="sk-SK" sz="1200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to </a:t>
            </a:r>
            <a:r>
              <a:rPr lang="sk-SK" sz="1200" i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lower</a:t>
            </a:r>
            <a:r>
              <a:rPr lang="sk-SK" sz="1200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sk-SK" sz="1200" i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tax</a:t>
            </a:r>
            <a:r>
              <a:rPr lang="sk-SK" sz="1200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sk-SK" sz="1200" i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jurisdiction</a:t>
            </a:r>
            <a:r>
              <a:rPr lang="sk-SK" sz="1200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)  </a:t>
            </a:r>
            <a:endParaRPr lang="en-GB" sz="1200" i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9" name="AutoShape 4"/>
          <p:cNvSpPr>
            <a:spLocks/>
          </p:cNvSpPr>
          <p:nvPr/>
        </p:nvSpPr>
        <p:spPr bwMode="gray">
          <a:xfrm>
            <a:off x="6702158" y="2747058"/>
            <a:ext cx="2193925" cy="646331"/>
          </a:xfrm>
          <a:prstGeom prst="accentCallout2">
            <a:avLst>
              <a:gd name="adj1" fmla="val 6912"/>
              <a:gd name="adj2" fmla="val -3097"/>
              <a:gd name="adj3" fmla="val 6912"/>
              <a:gd name="adj4" fmla="val -17458"/>
              <a:gd name="adj5" fmla="val 49470"/>
              <a:gd name="adj6" fmla="val -36519"/>
            </a:avLst>
          </a:prstGeom>
          <a:solidFill>
            <a:srgbClr val="ADB0D8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oval" w="med" len="med"/>
            <a:tailEnd type="oval" w="med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Treaty</a:t>
            </a:r>
            <a:r>
              <a:rPr lang="sk-SK" sz="12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sk-SK" sz="1200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abuse</a:t>
            </a:r>
            <a:r>
              <a:rPr lang="sk-SK" sz="1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sk-SK" sz="1200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(</a:t>
            </a:r>
            <a:r>
              <a:rPr lang="sk-SK" sz="1200" i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solutions</a:t>
            </a:r>
            <a:r>
              <a:rPr lang="sk-SK" sz="1200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sk-SK" sz="1200" i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for</a:t>
            </a:r>
            <a:r>
              <a:rPr lang="sk-SK" sz="1200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sk-SK" sz="1200" i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effective</a:t>
            </a:r>
            <a:r>
              <a:rPr lang="sk-SK" sz="1200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sk-SK" sz="1200" i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use</a:t>
            </a:r>
            <a:r>
              <a:rPr lang="sk-SK" sz="1200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of </a:t>
            </a:r>
            <a:r>
              <a:rPr lang="sk-SK" sz="1200" i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treaty</a:t>
            </a:r>
            <a:r>
              <a:rPr lang="sk-SK" sz="1200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sk-SK" sz="1200" i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benefits</a:t>
            </a:r>
            <a:r>
              <a:rPr lang="sk-SK" sz="1200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) </a:t>
            </a:r>
            <a:endParaRPr lang="en-GB" sz="1200" i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AutoShape 4"/>
          <p:cNvSpPr>
            <a:spLocks/>
          </p:cNvSpPr>
          <p:nvPr/>
        </p:nvSpPr>
        <p:spPr bwMode="gray">
          <a:xfrm>
            <a:off x="5834784" y="4251940"/>
            <a:ext cx="2828925" cy="646331"/>
          </a:xfrm>
          <a:prstGeom prst="accentCallout2">
            <a:avLst>
              <a:gd name="adj1" fmla="val 10662"/>
              <a:gd name="adj2" fmla="val -3097"/>
              <a:gd name="adj3" fmla="val 10940"/>
              <a:gd name="adj4" fmla="val -15139"/>
              <a:gd name="adj5" fmla="val -37505"/>
              <a:gd name="adj6" fmla="val -27630"/>
            </a:avLst>
          </a:prstGeom>
          <a:solidFill>
            <a:srgbClr val="5C6F7B"/>
          </a:solidFill>
          <a:ln w="28575">
            <a:solidFill>
              <a:srgbClr val="569BBE"/>
            </a:solidFill>
            <a:miter lim="800000"/>
            <a:headEnd type="oval" w="med" len="med"/>
            <a:tailEnd type="oval" w="med" len="med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k-SK" altLang="en-US" sz="1200" b="1" dirty="0">
                <a:latin typeface="Franklin Gothic Medium" panose="020B0603020102020204" pitchFamily="34" charset="0"/>
              </a:rPr>
              <a:t>Transfer </a:t>
            </a:r>
            <a:r>
              <a:rPr lang="sk-SK" altLang="en-US" sz="1200" b="1" dirty="0" err="1">
                <a:latin typeface="Franklin Gothic Medium" panose="020B0603020102020204" pitchFamily="34" charset="0"/>
              </a:rPr>
              <a:t>pricing</a:t>
            </a:r>
            <a:r>
              <a:rPr lang="sk-SK" altLang="en-US" sz="1200" b="1" dirty="0">
                <a:latin typeface="Franklin Gothic Medium" panose="020B0603020102020204" pitchFamily="34" charset="0"/>
              </a:rPr>
              <a:t> </a:t>
            </a:r>
            <a:r>
              <a:rPr lang="sk-SK" altLang="en-US" sz="1200" b="1" dirty="0" err="1">
                <a:latin typeface="Franklin Gothic Medium" panose="020B0603020102020204" pitchFamily="34" charset="0"/>
              </a:rPr>
              <a:t>regulation</a:t>
            </a:r>
            <a:r>
              <a:rPr lang="sk-SK" altLang="en-US" sz="1200" dirty="0">
                <a:latin typeface="Franklin Gothic Medium" panose="020B0603020102020204" pitchFamily="34" charset="0"/>
              </a:rPr>
              <a:t> </a:t>
            </a:r>
            <a:r>
              <a:rPr lang="sk-SK" altLang="en-US" sz="1200" i="1" dirty="0">
                <a:latin typeface="Franklin Gothic Medium" panose="020B0603020102020204" pitchFamily="34" charset="0"/>
              </a:rPr>
              <a:t>(</a:t>
            </a:r>
            <a:r>
              <a:rPr lang="sk-SK" altLang="en-US" sz="1200" i="1" dirty="0" err="1">
                <a:latin typeface="Franklin Gothic Medium" panose="020B0603020102020204" pitchFamily="34" charset="0"/>
              </a:rPr>
              <a:t>effective</a:t>
            </a:r>
            <a:r>
              <a:rPr lang="sk-SK" altLang="en-US" sz="1200" i="1" dirty="0">
                <a:latin typeface="Franklin Gothic Medium" panose="020B0603020102020204" pitchFamily="34" charset="0"/>
              </a:rPr>
              <a:t> </a:t>
            </a:r>
            <a:r>
              <a:rPr lang="sk-SK" altLang="en-US" sz="1200" i="1" dirty="0" err="1">
                <a:latin typeface="Franklin Gothic Medium" panose="020B0603020102020204" pitchFamily="34" charset="0"/>
              </a:rPr>
              <a:t>distribution</a:t>
            </a:r>
            <a:r>
              <a:rPr lang="sk-SK" altLang="en-US" sz="1200" i="1" dirty="0">
                <a:latin typeface="Franklin Gothic Medium" panose="020B0603020102020204" pitchFamily="34" charset="0"/>
              </a:rPr>
              <a:t> of </a:t>
            </a:r>
            <a:r>
              <a:rPr lang="sk-SK" altLang="en-US" sz="1200" i="1" dirty="0" err="1">
                <a:latin typeface="Franklin Gothic Medium" panose="020B0603020102020204" pitchFamily="34" charset="0"/>
              </a:rPr>
              <a:t>group</a:t>
            </a:r>
            <a:r>
              <a:rPr lang="sk-SK" altLang="en-US" sz="1200" i="1" dirty="0">
                <a:latin typeface="Franklin Gothic Medium" panose="020B0603020102020204" pitchFamily="34" charset="0"/>
              </a:rPr>
              <a:t> </a:t>
            </a:r>
            <a:r>
              <a:rPr lang="sk-SK" altLang="en-US" sz="1200" i="1" dirty="0" err="1">
                <a:latin typeface="Franklin Gothic Medium" panose="020B0603020102020204" pitchFamily="34" charset="0"/>
              </a:rPr>
              <a:t>profits</a:t>
            </a:r>
            <a:r>
              <a:rPr lang="sk-SK" altLang="en-US" sz="1200" i="1" dirty="0">
                <a:latin typeface="Franklin Gothic Medium" panose="020B0603020102020204" pitchFamily="34" charset="0"/>
              </a:rPr>
              <a:t> </a:t>
            </a:r>
            <a:r>
              <a:rPr lang="sk-SK" altLang="en-US" sz="1200" i="1" dirty="0" err="1">
                <a:latin typeface="Franklin Gothic Medium" panose="020B0603020102020204" pitchFamily="34" charset="0"/>
              </a:rPr>
              <a:t>compliant</a:t>
            </a:r>
            <a:r>
              <a:rPr lang="sk-SK" altLang="en-US" sz="1200" i="1" dirty="0">
                <a:latin typeface="Franklin Gothic Medium" panose="020B0603020102020204" pitchFamily="34" charset="0"/>
              </a:rPr>
              <a:t> to </a:t>
            </a:r>
            <a:r>
              <a:rPr lang="sk-SK" altLang="en-US" sz="1200" i="1" dirty="0" err="1">
                <a:latin typeface="Franklin Gothic Medium" panose="020B0603020102020204" pitchFamily="34" charset="0"/>
              </a:rPr>
              <a:t>regulation</a:t>
            </a:r>
            <a:r>
              <a:rPr lang="sk-SK" altLang="en-US" sz="1200" i="1" dirty="0">
                <a:latin typeface="Franklin Gothic Medium" panose="020B0603020102020204" pitchFamily="34" charset="0"/>
              </a:rPr>
              <a:t>) </a:t>
            </a:r>
            <a:endParaRPr lang="en-GB" altLang="en-US" sz="1200" i="1" dirty="0">
              <a:latin typeface="Franklin Gothic Medium" panose="020B0603020102020204" pitchFamily="34" charset="0"/>
            </a:endParaRPr>
          </a:p>
        </p:txBody>
      </p:sp>
      <p:sp>
        <p:nvSpPr>
          <p:cNvPr id="21" name="AutoShape 4"/>
          <p:cNvSpPr>
            <a:spLocks/>
          </p:cNvSpPr>
          <p:nvPr/>
        </p:nvSpPr>
        <p:spPr bwMode="gray">
          <a:xfrm flipH="1">
            <a:off x="66300" y="3855560"/>
            <a:ext cx="2828925" cy="692497"/>
          </a:xfrm>
          <a:prstGeom prst="accentCallout2">
            <a:avLst>
              <a:gd name="adj1" fmla="val 10663"/>
              <a:gd name="adj2" fmla="val -3097"/>
              <a:gd name="adj3" fmla="val 10942"/>
              <a:gd name="adj4" fmla="val -15140"/>
              <a:gd name="adj5" fmla="val 32563"/>
              <a:gd name="adj6" fmla="val -20866"/>
            </a:avLst>
          </a:prstGeom>
          <a:solidFill>
            <a:srgbClr val="9AD7DB"/>
          </a:solidFill>
          <a:ln w="28575">
            <a:solidFill>
              <a:srgbClr val="6B71B9"/>
            </a:solidFill>
            <a:miter lim="800000"/>
            <a:headEnd type="oval" w="med" len="med"/>
            <a:tailEnd type="oval" w="med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300" b="1" dirty="0" err="1">
                <a:latin typeface="Franklin Gothic Medium" panose="020B0603020102020204" pitchFamily="34" charset="0"/>
              </a:rPr>
              <a:t>Broader</a:t>
            </a:r>
            <a:r>
              <a:rPr lang="sk-SK" sz="1300" b="1" dirty="0">
                <a:latin typeface="Franklin Gothic Medium" panose="020B0603020102020204" pitchFamily="34" charset="0"/>
              </a:rPr>
              <a:t> </a:t>
            </a:r>
            <a:r>
              <a:rPr lang="sk-SK" sz="1300" b="1" dirty="0" err="1">
                <a:latin typeface="Franklin Gothic Medium" panose="020B0603020102020204" pitchFamily="34" charset="0"/>
              </a:rPr>
              <a:t>approach</a:t>
            </a:r>
            <a:r>
              <a:rPr lang="sk-SK" sz="1300" b="1" dirty="0">
                <a:latin typeface="Franklin Gothic Medium" panose="020B0603020102020204" pitchFamily="34" charset="0"/>
              </a:rPr>
              <a:t> to </a:t>
            </a:r>
            <a:r>
              <a:rPr lang="sk-SK" sz="1300" b="1" dirty="0" err="1">
                <a:latin typeface="Franklin Gothic Medium" panose="020B0603020102020204" pitchFamily="34" charset="0"/>
              </a:rPr>
              <a:t>Permanent</a:t>
            </a:r>
            <a:r>
              <a:rPr lang="sk-SK" sz="1300" b="1" dirty="0">
                <a:latin typeface="Franklin Gothic Medium" panose="020B0603020102020204" pitchFamily="34" charset="0"/>
              </a:rPr>
              <a:t> </a:t>
            </a:r>
            <a:r>
              <a:rPr lang="sk-SK" sz="1300" b="1" dirty="0" err="1">
                <a:latin typeface="Franklin Gothic Medium" panose="020B0603020102020204" pitchFamily="34" charset="0"/>
              </a:rPr>
              <a:t>Establishment</a:t>
            </a:r>
            <a:r>
              <a:rPr lang="sk-SK" sz="1300" b="1" dirty="0">
                <a:latin typeface="Franklin Gothic Medium" panose="020B0603020102020204" pitchFamily="34" charset="0"/>
              </a:rPr>
              <a:t> </a:t>
            </a:r>
            <a:r>
              <a:rPr lang="sk-SK" sz="1300" i="1" dirty="0">
                <a:latin typeface="Franklin Gothic Medium" panose="020B0603020102020204" pitchFamily="34" charset="0"/>
              </a:rPr>
              <a:t>(</a:t>
            </a:r>
            <a:r>
              <a:rPr lang="sk-SK" sz="1300" i="1" dirty="0" err="1">
                <a:latin typeface="Franklin Gothic Medium" panose="020B0603020102020204" pitchFamily="34" charset="0"/>
              </a:rPr>
              <a:t>how</a:t>
            </a:r>
            <a:r>
              <a:rPr lang="sk-SK" sz="1300" i="1" dirty="0">
                <a:latin typeface="Franklin Gothic Medium" panose="020B0603020102020204" pitchFamily="34" charset="0"/>
              </a:rPr>
              <a:t> to </a:t>
            </a:r>
            <a:r>
              <a:rPr lang="sk-SK" sz="1300" i="1" dirty="0" err="1">
                <a:latin typeface="Franklin Gothic Medium" panose="020B0603020102020204" pitchFamily="34" charset="0"/>
              </a:rPr>
              <a:t>avoid</a:t>
            </a:r>
            <a:r>
              <a:rPr lang="sk-SK" sz="1300" i="1" dirty="0">
                <a:latin typeface="Franklin Gothic Medium" panose="020B0603020102020204" pitchFamily="34" charset="0"/>
              </a:rPr>
              <a:t> </a:t>
            </a:r>
            <a:r>
              <a:rPr lang="sk-SK" sz="1300" i="1" dirty="0" err="1">
                <a:latin typeface="Franklin Gothic Medium" panose="020B0603020102020204" pitchFamily="34" charset="0"/>
              </a:rPr>
              <a:t>creation</a:t>
            </a:r>
            <a:r>
              <a:rPr lang="sk-SK" sz="1300" i="1" dirty="0">
                <a:latin typeface="Franklin Gothic Medium" panose="020B0603020102020204" pitchFamily="34" charset="0"/>
              </a:rPr>
              <a:t> of PE) </a:t>
            </a:r>
            <a:endParaRPr lang="en-GB" sz="1300" i="1" dirty="0">
              <a:latin typeface="Franklin Gothic Medium" panose="020B0603020102020204" pitchFamily="34" charset="0"/>
            </a:endParaRPr>
          </a:p>
        </p:txBody>
      </p:sp>
      <p:sp>
        <p:nvSpPr>
          <p:cNvPr id="22" name="AutoShape 4"/>
          <p:cNvSpPr>
            <a:spLocks/>
          </p:cNvSpPr>
          <p:nvPr/>
        </p:nvSpPr>
        <p:spPr bwMode="gray">
          <a:xfrm flipH="1">
            <a:off x="161198" y="2595212"/>
            <a:ext cx="2193925" cy="492443"/>
          </a:xfrm>
          <a:prstGeom prst="accentCallout2">
            <a:avLst>
              <a:gd name="adj1" fmla="val 6912"/>
              <a:gd name="adj2" fmla="val -3097"/>
              <a:gd name="adj3" fmla="val 6912"/>
              <a:gd name="adj4" fmla="val -17458"/>
              <a:gd name="adj5" fmla="val 49472"/>
              <a:gd name="adj6" fmla="val -36519"/>
            </a:avLst>
          </a:prstGeom>
          <a:solidFill>
            <a:srgbClr val="B23427"/>
          </a:solidFill>
          <a:ln w="28575">
            <a:solidFill>
              <a:srgbClr val="45535C"/>
            </a:solidFill>
            <a:miter lim="800000"/>
            <a:headEnd type="oval" w="med" len="med"/>
            <a:tailEnd type="oval" w="med" len="med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k-SK" altLang="sk-SK" sz="1300" b="1" dirty="0" err="1">
                <a:latin typeface="Franklin Gothic Medium" panose="020B0603020102020204" pitchFamily="34" charset="0"/>
              </a:rPr>
              <a:t>Harmful</a:t>
            </a:r>
            <a:r>
              <a:rPr lang="sk-SK" altLang="sk-SK" sz="1300" b="1" dirty="0">
                <a:latin typeface="Franklin Gothic Medium" panose="020B0603020102020204" pitchFamily="34" charset="0"/>
              </a:rPr>
              <a:t> </a:t>
            </a:r>
            <a:r>
              <a:rPr lang="sk-SK" altLang="sk-SK" sz="1300" b="1" dirty="0" err="1">
                <a:latin typeface="Franklin Gothic Medium" panose="020B0603020102020204" pitchFamily="34" charset="0"/>
              </a:rPr>
              <a:t>tax</a:t>
            </a:r>
            <a:r>
              <a:rPr lang="sk-SK" altLang="sk-SK" sz="1300" b="1" dirty="0">
                <a:latin typeface="Franklin Gothic Medium" panose="020B0603020102020204" pitchFamily="34" charset="0"/>
              </a:rPr>
              <a:t> </a:t>
            </a:r>
            <a:r>
              <a:rPr lang="sk-SK" altLang="sk-SK" sz="1300" b="1" dirty="0" err="1">
                <a:latin typeface="Franklin Gothic Medium" panose="020B0603020102020204" pitchFamily="34" charset="0"/>
              </a:rPr>
              <a:t>practices</a:t>
            </a:r>
            <a:r>
              <a:rPr lang="sk-SK" altLang="sk-SK" sz="1300" dirty="0">
                <a:latin typeface="Franklin Gothic Medium" panose="020B0603020102020204" pitchFamily="34" charset="0"/>
              </a:rPr>
              <a:t> </a:t>
            </a:r>
            <a:r>
              <a:rPr lang="sk-SK" altLang="sk-SK" sz="1300" i="1" dirty="0">
                <a:latin typeface="Franklin Gothic Medium" panose="020B0603020102020204" pitchFamily="34" charset="0"/>
              </a:rPr>
              <a:t>(</a:t>
            </a:r>
            <a:r>
              <a:rPr lang="sk-SK" altLang="sk-SK" sz="1300" i="1" dirty="0" err="1">
                <a:latin typeface="Franklin Gothic Medium" panose="020B0603020102020204" pitchFamily="34" charset="0"/>
              </a:rPr>
              <a:t>falling</a:t>
            </a:r>
            <a:r>
              <a:rPr lang="sk-SK" altLang="sk-SK" sz="1300" i="1" dirty="0">
                <a:latin typeface="Franklin Gothic Medium" panose="020B0603020102020204" pitchFamily="34" charset="0"/>
              </a:rPr>
              <a:t> </a:t>
            </a:r>
            <a:r>
              <a:rPr lang="sk-SK" altLang="sk-SK" sz="1300" i="1" dirty="0" err="1">
                <a:latin typeface="Franklin Gothic Medium" panose="020B0603020102020204" pitchFamily="34" charset="0"/>
              </a:rPr>
              <a:t>within</a:t>
            </a:r>
            <a:r>
              <a:rPr lang="sk-SK" altLang="sk-SK" sz="1300" i="1" dirty="0">
                <a:latin typeface="Franklin Gothic Medium" panose="020B0603020102020204" pitchFamily="34" charset="0"/>
              </a:rPr>
              <a:t> IP </a:t>
            </a:r>
            <a:r>
              <a:rPr lang="sk-SK" altLang="sk-SK" sz="1300" i="1" dirty="0" err="1">
                <a:latin typeface="Franklin Gothic Medium" panose="020B0603020102020204" pitchFamily="34" charset="0"/>
              </a:rPr>
              <a:t>regime</a:t>
            </a:r>
            <a:r>
              <a:rPr lang="sk-SK" altLang="sk-SK" sz="1300" i="1" dirty="0">
                <a:latin typeface="Franklin Gothic Medium" panose="020B0603020102020204" pitchFamily="34" charset="0"/>
              </a:rPr>
              <a:t>)</a:t>
            </a:r>
            <a:r>
              <a:rPr lang="sk-SK" altLang="sk-SK" sz="1300" dirty="0">
                <a:latin typeface="Franklin Gothic Medium" panose="020B0603020102020204" pitchFamily="34" charset="0"/>
              </a:rPr>
              <a:t> </a:t>
            </a:r>
            <a:endParaRPr lang="en-GB" altLang="sk-SK" sz="13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5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Freeform 7"/>
          <p:cNvSpPr>
            <a:spLocks/>
          </p:cNvSpPr>
          <p:nvPr/>
        </p:nvSpPr>
        <p:spPr bwMode="gray">
          <a:xfrm>
            <a:off x="3709986" y="2500313"/>
            <a:ext cx="1724025" cy="2419350"/>
          </a:xfrm>
          <a:custGeom>
            <a:avLst/>
            <a:gdLst>
              <a:gd name="T0" fmla="*/ 0 w 7092"/>
              <a:gd name="T1" fmla="*/ 2147483647 h 9294"/>
              <a:gd name="T2" fmla="*/ 2147483647 w 7092"/>
              <a:gd name="T3" fmla="*/ 2147483647 h 9294"/>
              <a:gd name="T4" fmla="*/ 2147483647 w 7092"/>
              <a:gd name="T5" fmla="*/ 2147483647 h 9294"/>
              <a:gd name="T6" fmla="*/ 2147483647 w 7092"/>
              <a:gd name="T7" fmla="*/ 2147483647 h 9294"/>
              <a:gd name="T8" fmla="*/ 2147483647 w 7092"/>
              <a:gd name="T9" fmla="*/ 2147483647 h 9294"/>
              <a:gd name="T10" fmla="*/ 2147483647 w 7092"/>
              <a:gd name="T11" fmla="*/ 0 h 9294"/>
              <a:gd name="T12" fmla="*/ 2147483647 w 7092"/>
              <a:gd name="T13" fmla="*/ 2147483647 h 9294"/>
              <a:gd name="T14" fmla="*/ 2147483647 w 7092"/>
              <a:gd name="T15" fmla="*/ 2147483647 h 9294"/>
              <a:gd name="T16" fmla="*/ 2147483647 w 7092"/>
              <a:gd name="T17" fmla="*/ 2147483647 h 9294"/>
              <a:gd name="T18" fmla="*/ 0 w 7092"/>
              <a:gd name="T19" fmla="*/ 2147483647 h 929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092" h="9294">
                <a:moveTo>
                  <a:pt x="0" y="9294"/>
                </a:moveTo>
                <a:lnTo>
                  <a:pt x="7092" y="9294"/>
                </a:lnTo>
                <a:lnTo>
                  <a:pt x="4895" y="5360"/>
                </a:lnTo>
                <a:lnTo>
                  <a:pt x="4895" y="3350"/>
                </a:lnTo>
                <a:lnTo>
                  <a:pt x="6223" y="3350"/>
                </a:lnTo>
                <a:lnTo>
                  <a:pt x="3567" y="0"/>
                </a:lnTo>
                <a:lnTo>
                  <a:pt x="915" y="3350"/>
                </a:lnTo>
                <a:lnTo>
                  <a:pt x="2240" y="3350"/>
                </a:lnTo>
                <a:lnTo>
                  <a:pt x="2240" y="5448"/>
                </a:lnTo>
                <a:lnTo>
                  <a:pt x="0" y="9294"/>
                </a:lnTo>
                <a:close/>
              </a:path>
            </a:pathLst>
          </a:custGeom>
          <a:solidFill>
            <a:srgbClr val="642F04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endParaRPr lang="sk-SK"/>
          </a:p>
        </p:txBody>
      </p:sp>
      <p:sp>
        <p:nvSpPr>
          <p:cNvPr id="21" name="Freeform 7"/>
          <p:cNvSpPr>
            <a:spLocks/>
          </p:cNvSpPr>
          <p:nvPr/>
        </p:nvSpPr>
        <p:spPr bwMode="gray">
          <a:xfrm rot="18000000">
            <a:off x="2753726" y="1597246"/>
            <a:ext cx="1104025" cy="1543050"/>
          </a:xfrm>
          <a:custGeom>
            <a:avLst/>
            <a:gdLst>
              <a:gd name="T0" fmla="*/ 456 w 456"/>
              <a:gd name="T1" fmla="*/ 455 h 901"/>
              <a:gd name="T2" fmla="*/ 456 w 456"/>
              <a:gd name="T3" fmla="*/ 444 h 901"/>
              <a:gd name="T4" fmla="*/ 226 w 456"/>
              <a:gd name="T5" fmla="*/ 0 h 901"/>
              <a:gd name="T6" fmla="*/ 0 w 456"/>
              <a:gd name="T7" fmla="*/ 440 h 901"/>
              <a:gd name="T8" fmla="*/ 0 w 456"/>
              <a:gd name="T9" fmla="*/ 446 h 901"/>
              <a:gd name="T10" fmla="*/ 0 w 456"/>
              <a:gd name="T11" fmla="*/ 457 h 901"/>
              <a:gd name="T12" fmla="*/ 229 w 456"/>
              <a:gd name="T13" fmla="*/ 901 h 901"/>
              <a:gd name="T14" fmla="*/ 456 w 456"/>
              <a:gd name="T15" fmla="*/ 461 h 901"/>
              <a:gd name="T16" fmla="*/ 456 w 456"/>
              <a:gd name="T17" fmla="*/ 45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6" h="901">
                <a:moveTo>
                  <a:pt x="456" y="455"/>
                </a:moveTo>
                <a:cubicBezTo>
                  <a:pt x="456" y="451"/>
                  <a:pt x="456" y="448"/>
                  <a:pt x="456" y="444"/>
                </a:cubicBezTo>
                <a:cubicBezTo>
                  <a:pt x="453" y="306"/>
                  <a:pt x="309" y="137"/>
                  <a:pt x="226" y="0"/>
                </a:cubicBezTo>
                <a:cubicBezTo>
                  <a:pt x="131" y="156"/>
                  <a:pt x="0" y="276"/>
                  <a:pt x="0" y="440"/>
                </a:cubicBezTo>
                <a:cubicBezTo>
                  <a:pt x="0" y="442"/>
                  <a:pt x="0" y="444"/>
                  <a:pt x="0" y="446"/>
                </a:cubicBezTo>
                <a:cubicBezTo>
                  <a:pt x="0" y="450"/>
                  <a:pt x="0" y="453"/>
                  <a:pt x="0" y="457"/>
                </a:cubicBezTo>
                <a:cubicBezTo>
                  <a:pt x="2" y="595"/>
                  <a:pt x="147" y="764"/>
                  <a:pt x="229" y="901"/>
                </a:cubicBezTo>
                <a:cubicBezTo>
                  <a:pt x="324" y="745"/>
                  <a:pt x="456" y="625"/>
                  <a:pt x="456" y="461"/>
                </a:cubicBezTo>
                <a:cubicBezTo>
                  <a:pt x="456" y="459"/>
                  <a:pt x="456" y="457"/>
                  <a:pt x="456" y="45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22" name="Freeform 7"/>
          <p:cNvSpPr>
            <a:spLocks/>
          </p:cNvSpPr>
          <p:nvPr/>
        </p:nvSpPr>
        <p:spPr bwMode="gray">
          <a:xfrm>
            <a:off x="3956842" y="733427"/>
            <a:ext cx="1230312" cy="1543050"/>
          </a:xfrm>
          <a:custGeom>
            <a:avLst/>
            <a:gdLst>
              <a:gd name="T0" fmla="*/ 456 w 456"/>
              <a:gd name="T1" fmla="*/ 455 h 901"/>
              <a:gd name="T2" fmla="*/ 456 w 456"/>
              <a:gd name="T3" fmla="*/ 444 h 901"/>
              <a:gd name="T4" fmla="*/ 226 w 456"/>
              <a:gd name="T5" fmla="*/ 0 h 901"/>
              <a:gd name="T6" fmla="*/ 0 w 456"/>
              <a:gd name="T7" fmla="*/ 440 h 901"/>
              <a:gd name="T8" fmla="*/ 0 w 456"/>
              <a:gd name="T9" fmla="*/ 446 h 901"/>
              <a:gd name="T10" fmla="*/ 0 w 456"/>
              <a:gd name="T11" fmla="*/ 457 h 901"/>
              <a:gd name="T12" fmla="*/ 229 w 456"/>
              <a:gd name="T13" fmla="*/ 901 h 901"/>
              <a:gd name="T14" fmla="*/ 456 w 456"/>
              <a:gd name="T15" fmla="*/ 461 h 901"/>
              <a:gd name="T16" fmla="*/ 456 w 456"/>
              <a:gd name="T17" fmla="*/ 45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6" h="901">
                <a:moveTo>
                  <a:pt x="456" y="455"/>
                </a:moveTo>
                <a:cubicBezTo>
                  <a:pt x="456" y="451"/>
                  <a:pt x="456" y="448"/>
                  <a:pt x="456" y="444"/>
                </a:cubicBezTo>
                <a:cubicBezTo>
                  <a:pt x="453" y="306"/>
                  <a:pt x="309" y="137"/>
                  <a:pt x="226" y="0"/>
                </a:cubicBezTo>
                <a:cubicBezTo>
                  <a:pt x="131" y="156"/>
                  <a:pt x="0" y="276"/>
                  <a:pt x="0" y="440"/>
                </a:cubicBezTo>
                <a:cubicBezTo>
                  <a:pt x="0" y="442"/>
                  <a:pt x="0" y="444"/>
                  <a:pt x="0" y="446"/>
                </a:cubicBezTo>
                <a:cubicBezTo>
                  <a:pt x="0" y="450"/>
                  <a:pt x="0" y="453"/>
                  <a:pt x="0" y="457"/>
                </a:cubicBezTo>
                <a:cubicBezTo>
                  <a:pt x="2" y="595"/>
                  <a:pt x="147" y="764"/>
                  <a:pt x="229" y="901"/>
                </a:cubicBezTo>
                <a:cubicBezTo>
                  <a:pt x="324" y="745"/>
                  <a:pt x="456" y="625"/>
                  <a:pt x="456" y="461"/>
                </a:cubicBezTo>
                <a:cubicBezTo>
                  <a:pt x="456" y="459"/>
                  <a:pt x="456" y="457"/>
                  <a:pt x="456" y="455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i="1" dirty="0">
              <a:solidFill>
                <a:schemeClr val="bg1">
                  <a:lumMod val="85000"/>
                </a:schemeClr>
              </a:solidFill>
              <a:latin typeface="Helvetica Neue"/>
            </a:endParaRPr>
          </a:p>
        </p:txBody>
      </p:sp>
      <p:sp>
        <p:nvSpPr>
          <p:cNvPr id="23" name="Freeform 7"/>
          <p:cNvSpPr>
            <a:spLocks/>
          </p:cNvSpPr>
          <p:nvPr/>
        </p:nvSpPr>
        <p:spPr bwMode="gray">
          <a:xfrm rot="3761781">
            <a:off x="5296136" y="1753577"/>
            <a:ext cx="1104025" cy="1543050"/>
          </a:xfrm>
          <a:custGeom>
            <a:avLst/>
            <a:gdLst>
              <a:gd name="T0" fmla="*/ 456 w 456"/>
              <a:gd name="T1" fmla="*/ 455 h 901"/>
              <a:gd name="T2" fmla="*/ 456 w 456"/>
              <a:gd name="T3" fmla="*/ 444 h 901"/>
              <a:gd name="T4" fmla="*/ 226 w 456"/>
              <a:gd name="T5" fmla="*/ 0 h 901"/>
              <a:gd name="T6" fmla="*/ 0 w 456"/>
              <a:gd name="T7" fmla="*/ 440 h 901"/>
              <a:gd name="T8" fmla="*/ 0 w 456"/>
              <a:gd name="T9" fmla="*/ 446 h 901"/>
              <a:gd name="T10" fmla="*/ 0 w 456"/>
              <a:gd name="T11" fmla="*/ 457 h 901"/>
              <a:gd name="T12" fmla="*/ 229 w 456"/>
              <a:gd name="T13" fmla="*/ 901 h 901"/>
              <a:gd name="T14" fmla="*/ 456 w 456"/>
              <a:gd name="T15" fmla="*/ 461 h 901"/>
              <a:gd name="T16" fmla="*/ 456 w 456"/>
              <a:gd name="T17" fmla="*/ 45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6" h="901">
                <a:moveTo>
                  <a:pt x="456" y="455"/>
                </a:moveTo>
                <a:cubicBezTo>
                  <a:pt x="456" y="451"/>
                  <a:pt x="456" y="448"/>
                  <a:pt x="456" y="444"/>
                </a:cubicBezTo>
                <a:cubicBezTo>
                  <a:pt x="453" y="306"/>
                  <a:pt x="309" y="137"/>
                  <a:pt x="226" y="0"/>
                </a:cubicBezTo>
                <a:cubicBezTo>
                  <a:pt x="131" y="156"/>
                  <a:pt x="0" y="276"/>
                  <a:pt x="0" y="440"/>
                </a:cubicBezTo>
                <a:cubicBezTo>
                  <a:pt x="0" y="442"/>
                  <a:pt x="0" y="444"/>
                  <a:pt x="0" y="446"/>
                </a:cubicBezTo>
                <a:cubicBezTo>
                  <a:pt x="0" y="450"/>
                  <a:pt x="0" y="453"/>
                  <a:pt x="0" y="457"/>
                </a:cubicBezTo>
                <a:cubicBezTo>
                  <a:pt x="2" y="595"/>
                  <a:pt x="147" y="764"/>
                  <a:pt x="229" y="901"/>
                </a:cubicBezTo>
                <a:cubicBezTo>
                  <a:pt x="324" y="745"/>
                  <a:pt x="456" y="625"/>
                  <a:pt x="456" y="461"/>
                </a:cubicBezTo>
                <a:cubicBezTo>
                  <a:pt x="456" y="459"/>
                  <a:pt x="456" y="457"/>
                  <a:pt x="456" y="45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i="1" dirty="0">
              <a:solidFill>
                <a:schemeClr val="tx1">
                  <a:lumMod val="85000"/>
                  <a:lumOff val="15000"/>
                </a:schemeClr>
              </a:solidFill>
              <a:latin typeface="Helvetica Neue"/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76767" y="244891"/>
            <a:ext cx="3502456" cy="15316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0"/>
              </a:spcBef>
            </a:pPr>
            <a:r>
              <a:rPr lang="sk-SK" sz="2700" dirty="0">
                <a:latin typeface="Franklin Gothic Medium" panose="020B0603020102020204" pitchFamily="34" charset="0"/>
                <a:ea typeface="Helvetica Neue Light" charset="0"/>
                <a:cs typeface="Helvetica Neue Light" charset="0"/>
              </a:rPr>
              <a:t>Role of </a:t>
            </a:r>
            <a:r>
              <a:rPr lang="sk-SK" sz="2700" dirty="0" err="1">
                <a:latin typeface="Franklin Gothic Medium" panose="020B0603020102020204" pitchFamily="34" charset="0"/>
                <a:ea typeface="Helvetica Neue Light" charset="0"/>
                <a:cs typeface="Helvetica Neue Light" charset="0"/>
              </a:rPr>
              <a:t>lawyer</a:t>
            </a:r>
            <a:r>
              <a:rPr lang="sk-SK" sz="2700" dirty="0">
                <a:latin typeface="Franklin Gothic Medium" panose="020B0603020102020204" pitchFamily="34" charset="0"/>
                <a:ea typeface="Helvetica Neue Light" charset="0"/>
                <a:cs typeface="Helvetica Neue Light" charset="0"/>
              </a:rPr>
              <a:t> in post </a:t>
            </a:r>
            <a: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  <a:ea typeface="Helvetica Neue Light" charset="0"/>
                <a:cs typeface="Helvetica Neue Light" charset="0"/>
              </a:rPr>
              <a:t>BEPS </a:t>
            </a:r>
            <a:r>
              <a:rPr lang="sk-SK" sz="2700" dirty="0" err="1">
                <a:latin typeface="Franklin Gothic Medium" panose="020B0603020102020204" pitchFamily="34" charset="0"/>
              </a:rPr>
              <a:t>era</a:t>
            </a:r>
            <a:endParaRPr lang="sk-SK" sz="20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r>
              <a:rPr lang="en-US" sz="2000" b="0" dirty="0">
                <a:solidFill>
                  <a:srgbClr val="FFFFFF"/>
                </a:solidFill>
                <a:latin typeface="Calibri"/>
              </a:rPr>
              <a:t/>
            </a:r>
            <a:br>
              <a:rPr lang="en-US" sz="2000" b="0" dirty="0">
                <a:solidFill>
                  <a:srgbClr val="FFFFFF"/>
                </a:solidFill>
                <a:latin typeface="Calibri"/>
              </a:rPr>
            </a:br>
            <a:endParaRPr lang="sk-SK" sz="2000" b="0" dirty="0">
              <a:solidFill>
                <a:srgbClr val="FFFFFF"/>
              </a:solidFill>
              <a:latin typeface="Calibri"/>
            </a:endParaRPr>
          </a:p>
          <a:p>
            <a:endParaRPr lang="sk-SK" sz="2000" b="0" dirty="0">
              <a:solidFill>
                <a:srgbClr val="FFFFFF"/>
              </a:solidFill>
              <a:latin typeface="Calibri"/>
            </a:endParaRPr>
          </a:p>
          <a:p>
            <a:endParaRPr lang="sk-SK" sz="2000" b="0" dirty="0">
              <a:solidFill>
                <a:srgbClr val="FFFFFF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b="0" dirty="0">
              <a:solidFill>
                <a:srgbClr val="FFFFFF"/>
              </a:solidFill>
              <a:latin typeface="Calibri"/>
            </a:endParaRPr>
          </a:p>
          <a:p>
            <a:endParaRPr lang="sk-SK" sz="2000" b="0" dirty="0">
              <a:solidFill>
                <a:srgbClr val="FFFFFF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endParaRPr lang="sk-SK" sz="2000" b="0" dirty="0">
              <a:solidFill>
                <a:srgbClr val="FFFFFF"/>
              </a:solidFill>
            </a:endParaRPr>
          </a:p>
        </p:txBody>
      </p:sp>
      <p:sp>
        <p:nvSpPr>
          <p:cNvPr id="25" name="Line Callout 2 (Accent Bar) 70"/>
          <p:cNvSpPr>
            <a:spLocks/>
          </p:cNvSpPr>
          <p:nvPr/>
        </p:nvSpPr>
        <p:spPr bwMode="gray">
          <a:xfrm flipH="1">
            <a:off x="638002" y="1930061"/>
            <a:ext cx="1257931" cy="133985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3958"/>
              <a:gd name="adj6" fmla="val -50949"/>
            </a:avLst>
          </a:prstGeom>
          <a:noFill/>
          <a:ln w="12700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2238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sk-SK" altLang="en-US" sz="1500" b="1" dirty="0" err="1">
                <a:solidFill>
                  <a:srgbClr val="F4C031"/>
                </a:solidFill>
                <a:latin typeface="Franklin Gothic Medium" panose="020B0603020102020204" pitchFamily="34" charset="0"/>
              </a:rPr>
              <a:t>Technical</a:t>
            </a:r>
            <a:r>
              <a:rPr lang="sk-SK" altLang="en-US" sz="1500" b="1" dirty="0">
                <a:solidFill>
                  <a:srgbClr val="F4C031"/>
                </a:solidFill>
                <a:latin typeface="Franklin Gothic Medium" panose="020B0603020102020204" pitchFamily="34" charset="0"/>
              </a:rPr>
              <a:t> </a:t>
            </a:r>
            <a:r>
              <a:rPr lang="sk-SK" altLang="en-US" sz="1500" b="1" dirty="0" err="1">
                <a:solidFill>
                  <a:srgbClr val="F4C031"/>
                </a:solidFill>
                <a:latin typeface="Franklin Gothic Medium" panose="020B0603020102020204" pitchFamily="34" charset="0"/>
              </a:rPr>
              <a:t>advice</a:t>
            </a:r>
            <a:endParaRPr lang="en-GB" altLang="en-US" sz="1500" b="1" dirty="0">
              <a:solidFill>
                <a:srgbClr val="F4C031"/>
              </a:solidFill>
              <a:latin typeface="Franklin Gothic Medium" panose="020B06030201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sk-SK" altLang="en-US" sz="1200" dirty="0" err="1">
                <a:latin typeface="Franklin Gothic Medium" panose="020B0603020102020204" pitchFamily="34" charset="0"/>
              </a:rPr>
              <a:t>Taxation</a:t>
            </a:r>
            <a:r>
              <a:rPr lang="sk-SK" altLang="en-US" sz="1200" dirty="0">
                <a:latin typeface="Franklin Gothic Medium" panose="020B0603020102020204" pitchFamily="34" charset="0"/>
              </a:rPr>
              <a:t> of </a:t>
            </a:r>
            <a:r>
              <a:rPr lang="sk-SK" altLang="en-US" sz="1200" dirty="0" err="1">
                <a:latin typeface="Franklin Gothic Medium" panose="020B0603020102020204" pitchFamily="34" charset="0"/>
              </a:rPr>
              <a:t>interests</a:t>
            </a:r>
            <a:r>
              <a:rPr lang="sk-SK" altLang="en-US" sz="1200" dirty="0">
                <a:latin typeface="Franklin Gothic Medium" panose="020B0603020102020204" pitchFamily="34" charset="0"/>
              </a:rPr>
              <a:t>, </a:t>
            </a:r>
            <a:r>
              <a:rPr lang="sk-SK" altLang="en-US" sz="1200" dirty="0" err="1">
                <a:latin typeface="Franklin Gothic Medium" panose="020B0603020102020204" pitchFamily="34" charset="0"/>
              </a:rPr>
              <a:t>dividends</a:t>
            </a:r>
            <a:r>
              <a:rPr lang="sk-SK" altLang="en-US" sz="1200" dirty="0">
                <a:latin typeface="Franklin Gothic Medium" panose="020B0603020102020204" pitchFamily="34" charset="0"/>
              </a:rPr>
              <a:t>, ...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sk-SK" altLang="en-US" sz="1200" dirty="0" err="1">
                <a:latin typeface="Franklin Gothic Medium" panose="020B0603020102020204" pitchFamily="34" charset="0"/>
              </a:rPr>
              <a:t>Tax</a:t>
            </a:r>
            <a:r>
              <a:rPr lang="sk-SK" altLang="en-US" sz="1200" dirty="0">
                <a:latin typeface="Franklin Gothic Medium" panose="020B0603020102020204" pitchFamily="34" charset="0"/>
              </a:rPr>
              <a:t> </a:t>
            </a:r>
            <a:r>
              <a:rPr lang="sk-SK" altLang="en-US" sz="1200" dirty="0" err="1">
                <a:latin typeface="Franklin Gothic Medium" panose="020B0603020102020204" pitchFamily="34" charset="0"/>
              </a:rPr>
              <a:t>residency</a:t>
            </a:r>
            <a:endParaRPr lang="en-GB" altLang="en-US" sz="1200" dirty="0">
              <a:latin typeface="Franklin Gothic Medium" panose="020B06030201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sk-SK" altLang="en-US" sz="1200" dirty="0" err="1">
                <a:latin typeface="Franklin Gothic Medium" panose="020B0603020102020204" pitchFamily="34" charset="0"/>
              </a:rPr>
              <a:t>Invoicing</a:t>
            </a:r>
            <a:endParaRPr lang="sk-SK" altLang="en-US" sz="1200" dirty="0">
              <a:latin typeface="Franklin Gothic Medium" panose="020B0603020102020204" pitchFamily="34" charset="0"/>
            </a:endParaRPr>
          </a:p>
          <a:p>
            <a:pPr marL="0" indent="0">
              <a:spcBef>
                <a:spcPct val="20000"/>
              </a:spcBef>
            </a:pPr>
            <a:endParaRPr lang="en-GB" altLang="en-US" sz="1200" dirty="0">
              <a:latin typeface="Franklin Gothic Medium" panose="020B0603020102020204" pitchFamily="34" charset="0"/>
            </a:endParaRPr>
          </a:p>
        </p:txBody>
      </p:sp>
      <p:sp>
        <p:nvSpPr>
          <p:cNvPr id="26" name="Line Callout 2 (Accent Bar) 69"/>
          <p:cNvSpPr>
            <a:spLocks/>
          </p:cNvSpPr>
          <p:nvPr/>
        </p:nvSpPr>
        <p:spPr bwMode="gray">
          <a:xfrm>
            <a:off x="5768432" y="139810"/>
            <a:ext cx="1707079" cy="133985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8662"/>
              <a:gd name="adj6" fmla="val -63657"/>
            </a:avLst>
          </a:prstGeom>
          <a:noFill/>
          <a:ln w="12700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2238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sk-SK" altLang="en-US" sz="1500" b="1" i="1" dirty="0" err="1">
                <a:solidFill>
                  <a:srgbClr val="F4C031"/>
                </a:solidFill>
                <a:latin typeface="Franklin Gothic Medium" panose="020B0603020102020204" pitchFamily="34" charset="0"/>
              </a:rPr>
              <a:t>Practical</a:t>
            </a:r>
            <a:r>
              <a:rPr lang="sk-SK" altLang="en-US" sz="1500" b="1" i="1" dirty="0">
                <a:solidFill>
                  <a:srgbClr val="F4C031"/>
                </a:solidFill>
                <a:latin typeface="Franklin Gothic Medium" panose="020B0603020102020204" pitchFamily="34" charset="0"/>
              </a:rPr>
              <a:t> </a:t>
            </a:r>
            <a:r>
              <a:rPr lang="sk-SK" altLang="en-US" sz="1500" b="1" i="1" dirty="0" err="1">
                <a:solidFill>
                  <a:srgbClr val="F4C031"/>
                </a:solidFill>
                <a:latin typeface="Franklin Gothic Medium" panose="020B0603020102020204" pitchFamily="34" charset="0"/>
              </a:rPr>
              <a:t>advice</a:t>
            </a:r>
            <a:endParaRPr lang="en-GB" altLang="en-US" sz="1500" b="1" i="1" dirty="0">
              <a:solidFill>
                <a:srgbClr val="F4C031"/>
              </a:solidFill>
              <a:latin typeface="Franklin Gothic Medium" panose="020B06030201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sk-SK" altLang="en-US" sz="1200" dirty="0">
                <a:latin typeface="Franklin Gothic Medium" panose="020B0603020102020204" pitchFamily="34" charset="0"/>
              </a:rPr>
              <a:t>Bank </a:t>
            </a:r>
            <a:r>
              <a:rPr lang="sk-SK" altLang="en-US" sz="1200" dirty="0" err="1">
                <a:latin typeface="Franklin Gothic Medium" panose="020B0603020102020204" pitchFamily="34" charset="0"/>
              </a:rPr>
              <a:t>account</a:t>
            </a:r>
            <a:endParaRPr lang="sk-SK" altLang="en-US" sz="1200" dirty="0">
              <a:latin typeface="Franklin Gothic Medium" panose="020B06030201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sk-SK" altLang="en-US" sz="1200" dirty="0" err="1">
                <a:latin typeface="Franklin Gothic Medium" panose="020B0603020102020204" pitchFamily="34" charset="0"/>
              </a:rPr>
              <a:t>Administration</a:t>
            </a:r>
            <a:endParaRPr lang="sk-SK" altLang="en-US" sz="1200" dirty="0">
              <a:latin typeface="Franklin Gothic Medium" panose="020B06030201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sk-SK" altLang="en-US" sz="1200" dirty="0">
                <a:latin typeface="Franklin Gothic Medium" panose="020B0603020102020204" pitchFamily="34" charset="0"/>
              </a:rPr>
              <a:t>CRS </a:t>
            </a:r>
            <a:r>
              <a:rPr lang="sk-SK" altLang="en-US" sz="1200" dirty="0" err="1">
                <a:latin typeface="Franklin Gothic Medium" panose="020B0603020102020204" pitchFamily="34" charset="0"/>
              </a:rPr>
              <a:t>Reporting</a:t>
            </a:r>
            <a:endParaRPr lang="en-GB" altLang="en-US" sz="1200" dirty="0">
              <a:latin typeface="Franklin Gothic Medium" panose="020B0603020102020204" pitchFamily="34" charset="0"/>
            </a:endParaRPr>
          </a:p>
        </p:txBody>
      </p:sp>
      <p:sp>
        <p:nvSpPr>
          <p:cNvPr id="27" name="Line Callout 2 (Accent Bar) 68"/>
          <p:cNvSpPr>
            <a:spLocks/>
          </p:cNvSpPr>
          <p:nvPr/>
        </p:nvSpPr>
        <p:spPr bwMode="gray">
          <a:xfrm>
            <a:off x="7039379" y="1516954"/>
            <a:ext cx="1361793" cy="134143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3958"/>
              <a:gd name="adj6" fmla="val -50949"/>
            </a:avLst>
          </a:prstGeom>
          <a:noFill/>
          <a:ln w="12700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2238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sk-SK" altLang="en-US" sz="1500" b="1" i="1" dirty="0" err="1">
                <a:solidFill>
                  <a:srgbClr val="F4C031"/>
                </a:solidFill>
                <a:latin typeface="Franklin Gothic Medium" panose="020B0603020102020204" pitchFamily="34" charset="0"/>
              </a:rPr>
              <a:t>Legal</a:t>
            </a:r>
            <a:r>
              <a:rPr lang="sk-SK" altLang="en-US" sz="1500" b="1" i="1" dirty="0">
                <a:solidFill>
                  <a:srgbClr val="F4C031"/>
                </a:solidFill>
                <a:latin typeface="Franklin Gothic Medium" panose="020B0603020102020204" pitchFamily="34" charset="0"/>
              </a:rPr>
              <a:t> </a:t>
            </a:r>
            <a:r>
              <a:rPr lang="sk-SK" altLang="en-US" sz="1500" b="1" i="1" dirty="0" err="1">
                <a:solidFill>
                  <a:srgbClr val="F4C031"/>
                </a:solidFill>
                <a:latin typeface="Franklin Gothic Medium" panose="020B0603020102020204" pitchFamily="34" charset="0"/>
              </a:rPr>
              <a:t>advice</a:t>
            </a:r>
            <a:endParaRPr lang="en-GB" altLang="en-US" sz="1500" b="1" i="1" dirty="0">
              <a:solidFill>
                <a:srgbClr val="F4C031"/>
              </a:solidFill>
              <a:latin typeface="Franklin Gothic Medium" panose="020B06030201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sk-SK" altLang="en-US" sz="1200" dirty="0" err="1">
                <a:latin typeface="Franklin Gothic Medium" panose="020B0603020102020204" pitchFamily="34" charset="0"/>
              </a:rPr>
              <a:t>Substance</a:t>
            </a:r>
            <a:r>
              <a:rPr lang="sk-SK" altLang="en-US" sz="1200" dirty="0">
                <a:latin typeface="Franklin Gothic Medium" panose="020B0603020102020204" pitchFamily="34" charset="0"/>
              </a:rPr>
              <a:t> </a:t>
            </a:r>
            <a:r>
              <a:rPr lang="sk-SK" altLang="en-US" sz="1200" dirty="0" err="1">
                <a:latin typeface="Franklin Gothic Medium" panose="020B0603020102020204" pitchFamily="34" charset="0"/>
              </a:rPr>
              <a:t>requirements</a:t>
            </a:r>
            <a:endParaRPr lang="sk-SK" altLang="en-US" sz="1200" dirty="0">
              <a:latin typeface="Franklin Gothic Medium" panose="020B06030201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sk-SK" altLang="en-US" sz="1200" dirty="0">
                <a:latin typeface="Franklin Gothic Medium" panose="020B0603020102020204" pitchFamily="34" charset="0"/>
              </a:rPr>
              <a:t>Risk </a:t>
            </a:r>
            <a:r>
              <a:rPr lang="sk-SK" altLang="en-US" sz="1200" dirty="0" err="1">
                <a:latin typeface="Franklin Gothic Medium" panose="020B0603020102020204" pitchFamily="34" charset="0"/>
              </a:rPr>
              <a:t>evaluation</a:t>
            </a:r>
            <a:endParaRPr lang="sk-SK" altLang="en-US" sz="1200" dirty="0">
              <a:latin typeface="Franklin Gothic Medium" panose="020B06030201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sk-SK" altLang="en-US" sz="1200" dirty="0" err="1">
                <a:latin typeface="Franklin Gothic Medium" panose="020B0603020102020204" pitchFamily="34" charset="0"/>
              </a:rPr>
              <a:t>Legal</a:t>
            </a:r>
            <a:r>
              <a:rPr lang="sk-SK" altLang="en-US" sz="1200" dirty="0">
                <a:latin typeface="Franklin Gothic Medium" panose="020B0603020102020204" pitchFamily="34" charset="0"/>
              </a:rPr>
              <a:t> </a:t>
            </a:r>
            <a:r>
              <a:rPr lang="sk-SK" altLang="en-US" sz="1200" dirty="0" err="1">
                <a:latin typeface="Franklin Gothic Medium" panose="020B0603020102020204" pitchFamily="34" charset="0"/>
              </a:rPr>
              <a:t>qualification</a:t>
            </a:r>
            <a:endParaRPr lang="en-GB" altLang="en-US" sz="12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0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" name="Text Placeholder 70"/>
          <p:cNvSpPr>
            <a:spLocks noGrp="1"/>
          </p:cNvSpPr>
          <p:nvPr>
            <p:ph type="body" idx="10"/>
          </p:nvPr>
        </p:nvSpPr>
        <p:spPr>
          <a:xfrm>
            <a:off x="355600" y="322217"/>
            <a:ext cx="8431348" cy="441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sk-SK" sz="2700" b="1" dirty="0" err="1">
                <a:latin typeface="Franklin Gothic Medium" panose="020B0603020102020204" pitchFamily="34" charset="0"/>
                <a:ea typeface="+mj-ea"/>
                <a:cs typeface="Helvetica"/>
              </a:rPr>
              <a:t>Basic</a:t>
            </a:r>
            <a:r>
              <a:rPr lang="sk-SK" sz="2700" b="1" dirty="0">
                <a:latin typeface="Franklin Gothic Medium" panose="020B0603020102020204" pitchFamily="34" charset="0"/>
                <a:ea typeface="+mj-ea"/>
                <a:cs typeface="Helvetica"/>
              </a:rPr>
              <a:t> </a:t>
            </a:r>
            <a:br>
              <a:rPr lang="sk-SK" sz="2700" b="1" dirty="0">
                <a:latin typeface="Franklin Gothic Medium" panose="020B0603020102020204" pitchFamily="34" charset="0"/>
                <a:ea typeface="+mj-ea"/>
                <a:cs typeface="Helvetica"/>
              </a:rPr>
            </a:br>
            <a:r>
              <a:rPr lang="sk-SK" sz="2700" b="1" dirty="0" err="1">
                <a:solidFill>
                  <a:srgbClr val="F4C031"/>
                </a:solidFill>
                <a:latin typeface="Franklin Gothic Medium" panose="020B0603020102020204" pitchFamily="34" charset="0"/>
                <a:ea typeface="+mj-ea"/>
                <a:cs typeface="Helvetica"/>
              </a:rPr>
              <a:t>dilemma</a:t>
            </a:r>
            <a:endParaRPr lang="sk-SK" sz="2700" b="1" dirty="0">
              <a:solidFill>
                <a:srgbClr val="F4C031"/>
              </a:solidFill>
              <a:latin typeface="Franklin Gothic Medium" panose="020B0603020102020204" pitchFamily="34" charset="0"/>
              <a:ea typeface="+mj-ea"/>
              <a:cs typeface="Helvetica"/>
            </a:endParaRPr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gray">
          <a:xfrm>
            <a:off x="1831181" y="1037620"/>
            <a:ext cx="5556250" cy="3683000"/>
          </a:xfrm>
          <a:prstGeom prst="ellipse">
            <a:avLst/>
          </a:prstGeom>
          <a:solidFill>
            <a:srgbClr val="5C6F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847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7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7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7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7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7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7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7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7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500"/>
          </a:p>
        </p:txBody>
      </p:sp>
      <p:sp>
        <p:nvSpPr>
          <p:cNvPr id="9" name="Oval 59"/>
          <p:cNvSpPr/>
          <p:nvPr/>
        </p:nvSpPr>
        <p:spPr bwMode="gray">
          <a:xfrm>
            <a:off x="2221172" y="1552602"/>
            <a:ext cx="4768850" cy="2468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k-SK" sz="2000" b="1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/>
            </a:r>
            <a:br>
              <a:rPr lang="sk-SK" sz="2000" b="1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sk-SK" sz="2000" b="1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/>
            </a:r>
            <a:br>
              <a:rPr lang="sk-SK" sz="2000" b="1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sk-SK" sz="2000" b="1" dirty="0">
                <a:solidFill>
                  <a:srgbClr val="F4C031"/>
                </a:solidFill>
                <a:latin typeface="Franklin Gothic Book" panose="020B0503020102020204" pitchFamily="34" charset="0"/>
              </a:rPr>
              <a:t>I DO NOT WANT TO PAY SO MUCH TAXES</a:t>
            </a:r>
            <a:endParaRPr lang="en-GB" sz="2000" b="1" dirty="0">
              <a:solidFill>
                <a:srgbClr val="F4C03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gray">
          <a:xfrm>
            <a:off x="3055994" y="114683"/>
            <a:ext cx="3174686" cy="952076"/>
          </a:xfrm>
          <a:prstGeom prst="rect">
            <a:avLst/>
          </a:prstGeom>
          <a:solidFill>
            <a:srgbClr val="9AD7D8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>
            <a:lvl1pPr marL="2238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20000"/>
              </a:spcBef>
            </a:pPr>
            <a:r>
              <a:rPr lang="sk-SK" altLang="sk-SK" sz="1500" dirty="0" err="1">
                <a:latin typeface="Franklin Gothic Medium" panose="020B0603020102020204" pitchFamily="34" charset="0"/>
              </a:rPr>
              <a:t>Tax</a:t>
            </a:r>
            <a:r>
              <a:rPr lang="sk-SK" altLang="sk-SK" sz="1500" dirty="0">
                <a:latin typeface="Franklin Gothic Medium" panose="020B0603020102020204" pitchFamily="34" charset="0"/>
              </a:rPr>
              <a:t> </a:t>
            </a:r>
            <a:r>
              <a:rPr lang="sk-SK" altLang="sk-SK" sz="1500" dirty="0" err="1">
                <a:latin typeface="Franklin Gothic Medium" panose="020B0603020102020204" pitchFamily="34" charset="0"/>
              </a:rPr>
              <a:t>planning</a:t>
            </a:r>
            <a:endParaRPr lang="en-GB" altLang="sk-SK" sz="1500" dirty="0">
              <a:latin typeface="Franklin Gothic Medium" panose="020B06030201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gray">
          <a:xfrm>
            <a:off x="5917566" y="3261927"/>
            <a:ext cx="3265894" cy="10937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>
            <a:lvl1pPr marL="2238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k-SK" sz="1500" dirty="0" err="1">
                <a:latin typeface="Franklin Gothic Medium" panose="020B0603020102020204" pitchFamily="34" charset="0"/>
              </a:rPr>
              <a:t>Tax</a:t>
            </a:r>
            <a:r>
              <a:rPr lang="sk-SK" sz="1500" dirty="0">
                <a:latin typeface="Franklin Gothic Medium" panose="020B0603020102020204" pitchFamily="34" charset="0"/>
              </a:rPr>
              <a:t> </a:t>
            </a:r>
            <a:r>
              <a:rPr lang="sk-SK" sz="1500" dirty="0" err="1">
                <a:latin typeface="Franklin Gothic Medium" panose="020B0603020102020204" pitchFamily="34" charset="0"/>
              </a:rPr>
              <a:t>evasion</a:t>
            </a:r>
            <a:endParaRPr lang="sk-SK" sz="1500" dirty="0">
              <a:latin typeface="Franklin Gothic Medium" panose="020B06030201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gray">
          <a:xfrm>
            <a:off x="74613" y="3291367"/>
            <a:ext cx="3265894" cy="10937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>
            <a:lvl1pPr marL="2238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k-SK" sz="1500" dirty="0" err="1">
                <a:latin typeface="Franklin Gothic Medium" panose="020B0603020102020204" pitchFamily="34" charset="0"/>
              </a:rPr>
              <a:t>Tax</a:t>
            </a:r>
            <a:r>
              <a:rPr lang="sk-SK" sz="1500" dirty="0">
                <a:latin typeface="Franklin Gothic Medium" panose="020B0603020102020204" pitchFamily="34" charset="0"/>
              </a:rPr>
              <a:t> </a:t>
            </a:r>
            <a:r>
              <a:rPr lang="sk-SK" sz="1500" dirty="0" err="1">
                <a:latin typeface="Franklin Gothic Medium" panose="020B0603020102020204" pitchFamily="34" charset="0"/>
              </a:rPr>
              <a:t>avoidance</a:t>
            </a:r>
            <a:endParaRPr lang="sk-SK" sz="1500" dirty="0">
              <a:latin typeface="Franklin Gothic Medium" panose="020B0603020102020204" pitchFamily="34" charset="0"/>
            </a:endParaRPr>
          </a:p>
        </p:txBody>
      </p:sp>
      <p:sp>
        <p:nvSpPr>
          <p:cNvPr id="15" name="Freeform 18">
            <a:extLst>
              <a:ext uri="{FF2B5EF4-FFF2-40B4-BE49-F238E27FC236}">
                <a16:creationId xmlns:a16="http://schemas.microsoft.com/office/drawing/2014/main" xmlns="" id="{D35BA97F-2F61-465A-8888-20D1F8A9F662}"/>
              </a:ext>
            </a:extLst>
          </p:cNvPr>
          <p:cNvSpPr>
            <a:spLocks noEditPoints="1"/>
          </p:cNvSpPr>
          <p:nvPr/>
        </p:nvSpPr>
        <p:spPr bwMode="gray">
          <a:xfrm>
            <a:off x="4427538" y="1888486"/>
            <a:ext cx="831850" cy="763588"/>
          </a:xfrm>
          <a:custGeom>
            <a:avLst/>
            <a:gdLst>
              <a:gd name="T0" fmla="*/ 2147483647 w 1012"/>
              <a:gd name="T1" fmla="*/ 2147483647 h 796"/>
              <a:gd name="T2" fmla="*/ 2147483647 w 1012"/>
              <a:gd name="T3" fmla="*/ 2147483647 h 796"/>
              <a:gd name="T4" fmla="*/ 2147483647 w 1012"/>
              <a:gd name="T5" fmla="*/ 2147483647 h 796"/>
              <a:gd name="T6" fmla="*/ 2147483647 w 1012"/>
              <a:gd name="T7" fmla="*/ 2147483647 h 796"/>
              <a:gd name="T8" fmla="*/ 2147483647 w 1012"/>
              <a:gd name="T9" fmla="*/ 2147483647 h 796"/>
              <a:gd name="T10" fmla="*/ 0 w 1012"/>
              <a:gd name="T11" fmla="*/ 2147483647 h 796"/>
              <a:gd name="T12" fmla="*/ 0 w 1012"/>
              <a:gd name="T13" fmla="*/ 2147483647 h 796"/>
              <a:gd name="T14" fmla="*/ 2147483647 w 1012"/>
              <a:gd name="T15" fmla="*/ 2147483647 h 796"/>
              <a:gd name="T16" fmla="*/ 2147483647 w 1012"/>
              <a:gd name="T17" fmla="*/ 2147483647 h 796"/>
              <a:gd name="T18" fmla="*/ 2147483647 w 1012"/>
              <a:gd name="T19" fmla="*/ 2147483647 h 796"/>
              <a:gd name="T20" fmla="*/ 2147483647 w 1012"/>
              <a:gd name="T21" fmla="*/ 2147483647 h 796"/>
              <a:gd name="T22" fmla="*/ 2147483647 w 1012"/>
              <a:gd name="T23" fmla="*/ 2147483647 h 796"/>
              <a:gd name="T24" fmla="*/ 2147483647 w 1012"/>
              <a:gd name="T25" fmla="*/ 2147483647 h 796"/>
              <a:gd name="T26" fmla="*/ 2147483647 w 1012"/>
              <a:gd name="T27" fmla="*/ 2147483647 h 796"/>
              <a:gd name="T28" fmla="*/ 2147483647 w 1012"/>
              <a:gd name="T29" fmla="*/ 2147483647 h 796"/>
              <a:gd name="T30" fmla="*/ 2147483647 w 1012"/>
              <a:gd name="T31" fmla="*/ 2147483647 h 796"/>
              <a:gd name="T32" fmla="*/ 2147483647 w 1012"/>
              <a:gd name="T33" fmla="*/ 2147483647 h 796"/>
              <a:gd name="T34" fmla="*/ 2147483647 w 1012"/>
              <a:gd name="T35" fmla="*/ 2147483647 h 796"/>
              <a:gd name="T36" fmla="*/ 2147483647 w 1012"/>
              <a:gd name="T37" fmla="*/ 2147483647 h 796"/>
              <a:gd name="T38" fmla="*/ 2147483647 w 1012"/>
              <a:gd name="T39" fmla="*/ 2147483647 h 796"/>
              <a:gd name="T40" fmla="*/ 2147483647 w 1012"/>
              <a:gd name="T41" fmla="*/ 2147483647 h 796"/>
              <a:gd name="T42" fmla="*/ 2147483647 w 1012"/>
              <a:gd name="T43" fmla="*/ 2147483647 h 796"/>
              <a:gd name="T44" fmla="*/ 2147483647 w 1012"/>
              <a:gd name="T45" fmla="*/ 2147483647 h 796"/>
              <a:gd name="T46" fmla="*/ 2147483647 w 1012"/>
              <a:gd name="T47" fmla="*/ 2147483647 h 796"/>
              <a:gd name="T48" fmla="*/ 2147483647 w 1012"/>
              <a:gd name="T49" fmla="*/ 2147483647 h 796"/>
              <a:gd name="T50" fmla="*/ 2147483647 w 1012"/>
              <a:gd name="T51" fmla="*/ 2147483647 h 796"/>
              <a:gd name="T52" fmla="*/ 2147483647 w 1012"/>
              <a:gd name="T53" fmla="*/ 0 h 796"/>
              <a:gd name="T54" fmla="*/ 2147483647 w 1012"/>
              <a:gd name="T55" fmla="*/ 2147483647 h 796"/>
              <a:gd name="T56" fmla="*/ 2147483647 w 1012"/>
              <a:gd name="T57" fmla="*/ 2147483647 h 796"/>
              <a:gd name="T58" fmla="*/ 2147483647 w 1012"/>
              <a:gd name="T59" fmla="*/ 2147483647 h 796"/>
              <a:gd name="T60" fmla="*/ 2147483647 w 1012"/>
              <a:gd name="T61" fmla="*/ 2147483647 h 796"/>
              <a:gd name="T62" fmla="*/ 2147483647 w 1012"/>
              <a:gd name="T63" fmla="*/ 2147483647 h 796"/>
              <a:gd name="T64" fmla="*/ 2147483647 w 1012"/>
              <a:gd name="T65" fmla="*/ 2147483647 h 796"/>
              <a:gd name="T66" fmla="*/ 2147483647 w 1012"/>
              <a:gd name="T67" fmla="*/ 2147483647 h 796"/>
              <a:gd name="T68" fmla="*/ 2147483647 w 1012"/>
              <a:gd name="T69" fmla="*/ 2147483647 h 796"/>
              <a:gd name="T70" fmla="*/ 2147483647 w 1012"/>
              <a:gd name="T71" fmla="*/ 2147483647 h 796"/>
              <a:gd name="T72" fmla="*/ 2147483647 w 1012"/>
              <a:gd name="T73" fmla="*/ 2147483647 h 796"/>
              <a:gd name="T74" fmla="*/ 2147483647 w 1012"/>
              <a:gd name="T75" fmla="*/ 2147483647 h 796"/>
              <a:gd name="T76" fmla="*/ 2147483647 w 1012"/>
              <a:gd name="T77" fmla="*/ 2147483647 h 796"/>
              <a:gd name="T78" fmla="*/ 2147483647 w 1012"/>
              <a:gd name="T79" fmla="*/ 2147483647 h 796"/>
              <a:gd name="T80" fmla="*/ 2147483647 w 1012"/>
              <a:gd name="T81" fmla="*/ 2147483647 h 796"/>
              <a:gd name="T82" fmla="*/ 2147483647 w 1012"/>
              <a:gd name="T83" fmla="*/ 2147483647 h 796"/>
              <a:gd name="T84" fmla="*/ 2147483647 w 1012"/>
              <a:gd name="T85" fmla="*/ 0 h 796"/>
              <a:gd name="T86" fmla="*/ 2147483647 w 1012"/>
              <a:gd name="T87" fmla="*/ 2147483647 h 796"/>
              <a:gd name="T88" fmla="*/ 2147483647 w 1012"/>
              <a:gd name="T89" fmla="*/ 2147483647 h 796"/>
              <a:gd name="T90" fmla="*/ 2147483647 w 1012"/>
              <a:gd name="T91" fmla="*/ 2147483647 h 796"/>
              <a:gd name="T92" fmla="*/ 2147483647 w 1012"/>
              <a:gd name="T93" fmla="*/ 2147483647 h 796"/>
              <a:gd name="T94" fmla="*/ 2147483647 w 1012"/>
              <a:gd name="T95" fmla="*/ 2147483647 h 796"/>
              <a:gd name="T96" fmla="*/ 2147483647 w 1012"/>
              <a:gd name="T97" fmla="*/ 2147483647 h 796"/>
              <a:gd name="T98" fmla="*/ 2147483647 w 1012"/>
              <a:gd name="T99" fmla="*/ 2147483647 h 796"/>
              <a:gd name="T100" fmla="*/ 2147483647 w 1012"/>
              <a:gd name="T101" fmla="*/ 2147483647 h 796"/>
              <a:gd name="T102" fmla="*/ 2147483647 w 1012"/>
              <a:gd name="T103" fmla="*/ 2147483647 h 796"/>
              <a:gd name="T104" fmla="*/ 2147483647 w 1012"/>
              <a:gd name="T105" fmla="*/ 2147483647 h 796"/>
              <a:gd name="T106" fmla="*/ 2147483647 w 1012"/>
              <a:gd name="T107" fmla="*/ 2147483647 h 796"/>
              <a:gd name="T108" fmla="*/ 2147483647 w 1012"/>
              <a:gd name="T109" fmla="*/ 2147483647 h 796"/>
              <a:gd name="T110" fmla="*/ 2147483647 w 1012"/>
              <a:gd name="T111" fmla="*/ 2147483647 h 796"/>
              <a:gd name="T112" fmla="*/ 2147483647 w 1012"/>
              <a:gd name="T113" fmla="*/ 2147483647 h 796"/>
              <a:gd name="T114" fmla="*/ 2147483647 w 1012"/>
              <a:gd name="T115" fmla="*/ 2147483647 h 796"/>
              <a:gd name="T116" fmla="*/ 2147483647 w 1012"/>
              <a:gd name="T117" fmla="*/ 2147483647 h 796"/>
              <a:gd name="T118" fmla="*/ 2147483647 w 1012"/>
              <a:gd name="T119" fmla="*/ 2147483647 h 796"/>
              <a:gd name="T120" fmla="*/ 2147483647 w 1012"/>
              <a:gd name="T121" fmla="*/ 2147483647 h 796"/>
              <a:gd name="T122" fmla="*/ 2147483647 w 1012"/>
              <a:gd name="T123" fmla="*/ 2147483647 h 79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012" h="796">
                <a:moveTo>
                  <a:pt x="67" y="479"/>
                </a:moveTo>
                <a:cubicBezTo>
                  <a:pt x="67" y="479"/>
                  <a:pt x="67" y="479"/>
                  <a:pt x="67" y="479"/>
                </a:cubicBezTo>
                <a:cubicBezTo>
                  <a:pt x="67" y="479"/>
                  <a:pt x="67" y="479"/>
                  <a:pt x="118" y="479"/>
                </a:cubicBezTo>
                <a:cubicBezTo>
                  <a:pt x="118" y="479"/>
                  <a:pt x="118" y="479"/>
                  <a:pt x="227" y="796"/>
                </a:cubicBezTo>
                <a:cubicBezTo>
                  <a:pt x="227" y="796"/>
                  <a:pt x="227" y="796"/>
                  <a:pt x="67" y="796"/>
                </a:cubicBezTo>
                <a:cubicBezTo>
                  <a:pt x="25" y="796"/>
                  <a:pt x="0" y="763"/>
                  <a:pt x="0" y="729"/>
                </a:cubicBezTo>
                <a:cubicBezTo>
                  <a:pt x="0" y="729"/>
                  <a:pt x="0" y="729"/>
                  <a:pt x="0" y="546"/>
                </a:cubicBezTo>
                <a:cubicBezTo>
                  <a:pt x="0" y="512"/>
                  <a:pt x="25" y="479"/>
                  <a:pt x="67" y="479"/>
                </a:cubicBezTo>
                <a:close/>
                <a:moveTo>
                  <a:pt x="367" y="353"/>
                </a:moveTo>
                <a:cubicBezTo>
                  <a:pt x="367" y="278"/>
                  <a:pt x="309" y="218"/>
                  <a:pt x="242" y="218"/>
                </a:cubicBezTo>
                <a:cubicBezTo>
                  <a:pt x="168" y="218"/>
                  <a:pt x="118" y="278"/>
                  <a:pt x="118" y="353"/>
                </a:cubicBezTo>
                <a:cubicBezTo>
                  <a:pt x="118" y="419"/>
                  <a:pt x="168" y="479"/>
                  <a:pt x="242" y="479"/>
                </a:cubicBezTo>
                <a:cubicBezTo>
                  <a:pt x="309" y="479"/>
                  <a:pt x="367" y="419"/>
                  <a:pt x="367" y="353"/>
                </a:cubicBezTo>
                <a:moveTo>
                  <a:pt x="242" y="495"/>
                </a:moveTo>
                <a:cubicBezTo>
                  <a:pt x="176" y="546"/>
                  <a:pt x="176" y="546"/>
                  <a:pt x="176" y="546"/>
                </a:cubicBezTo>
                <a:cubicBezTo>
                  <a:pt x="242" y="737"/>
                  <a:pt x="242" y="737"/>
                  <a:pt x="242" y="737"/>
                </a:cubicBezTo>
                <a:cubicBezTo>
                  <a:pt x="301" y="546"/>
                  <a:pt x="301" y="546"/>
                  <a:pt x="301" y="546"/>
                </a:cubicBezTo>
                <a:cubicBezTo>
                  <a:pt x="242" y="495"/>
                  <a:pt x="242" y="495"/>
                  <a:pt x="242" y="495"/>
                </a:cubicBezTo>
                <a:cubicBezTo>
                  <a:pt x="242" y="495"/>
                  <a:pt x="242" y="495"/>
                  <a:pt x="242" y="495"/>
                </a:cubicBezTo>
                <a:close/>
                <a:moveTo>
                  <a:pt x="418" y="479"/>
                </a:moveTo>
                <a:cubicBezTo>
                  <a:pt x="359" y="479"/>
                  <a:pt x="359" y="479"/>
                  <a:pt x="359" y="479"/>
                </a:cubicBezTo>
                <a:cubicBezTo>
                  <a:pt x="258" y="796"/>
                  <a:pt x="258" y="796"/>
                  <a:pt x="258" y="796"/>
                </a:cubicBezTo>
                <a:cubicBezTo>
                  <a:pt x="418" y="796"/>
                  <a:pt x="418" y="796"/>
                  <a:pt x="418" y="796"/>
                </a:cubicBezTo>
                <a:cubicBezTo>
                  <a:pt x="451" y="796"/>
                  <a:pt x="485" y="763"/>
                  <a:pt x="485" y="729"/>
                </a:cubicBezTo>
                <a:cubicBezTo>
                  <a:pt x="485" y="546"/>
                  <a:pt x="485" y="546"/>
                  <a:pt x="485" y="546"/>
                </a:cubicBezTo>
                <a:cubicBezTo>
                  <a:pt x="485" y="512"/>
                  <a:pt x="451" y="479"/>
                  <a:pt x="418" y="479"/>
                </a:cubicBezTo>
                <a:moveTo>
                  <a:pt x="678" y="0"/>
                </a:moveTo>
                <a:cubicBezTo>
                  <a:pt x="535" y="0"/>
                  <a:pt x="410" y="51"/>
                  <a:pt x="342" y="92"/>
                </a:cubicBezTo>
                <a:cubicBezTo>
                  <a:pt x="334" y="100"/>
                  <a:pt x="334" y="117"/>
                  <a:pt x="342" y="125"/>
                </a:cubicBezTo>
                <a:cubicBezTo>
                  <a:pt x="351" y="134"/>
                  <a:pt x="359" y="134"/>
                  <a:pt x="377" y="134"/>
                </a:cubicBezTo>
                <a:cubicBezTo>
                  <a:pt x="426" y="92"/>
                  <a:pt x="553" y="41"/>
                  <a:pt x="678" y="41"/>
                </a:cubicBezTo>
                <a:cubicBezTo>
                  <a:pt x="836" y="41"/>
                  <a:pt x="971" y="109"/>
                  <a:pt x="971" y="193"/>
                </a:cubicBezTo>
                <a:cubicBezTo>
                  <a:pt x="971" y="269"/>
                  <a:pt x="836" y="345"/>
                  <a:pt x="678" y="345"/>
                </a:cubicBezTo>
                <a:cubicBezTo>
                  <a:pt x="670" y="345"/>
                  <a:pt x="661" y="345"/>
                  <a:pt x="653" y="353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3" y="362"/>
                  <a:pt x="628" y="445"/>
                  <a:pt x="544" y="503"/>
                </a:cubicBezTo>
                <a:cubicBezTo>
                  <a:pt x="535" y="503"/>
                  <a:pt x="535" y="512"/>
                  <a:pt x="544" y="520"/>
                </a:cubicBezTo>
                <a:cubicBezTo>
                  <a:pt x="544" y="520"/>
                  <a:pt x="553" y="520"/>
                  <a:pt x="561" y="520"/>
                </a:cubicBezTo>
                <a:cubicBezTo>
                  <a:pt x="619" y="479"/>
                  <a:pt x="653" y="411"/>
                  <a:pt x="670" y="386"/>
                </a:cubicBezTo>
                <a:cubicBezTo>
                  <a:pt x="670" y="386"/>
                  <a:pt x="670" y="386"/>
                  <a:pt x="678" y="386"/>
                </a:cubicBezTo>
                <a:cubicBezTo>
                  <a:pt x="861" y="386"/>
                  <a:pt x="1012" y="302"/>
                  <a:pt x="1012" y="193"/>
                </a:cubicBezTo>
                <a:cubicBezTo>
                  <a:pt x="1012" y="84"/>
                  <a:pt x="861" y="0"/>
                  <a:pt x="678" y="0"/>
                </a:cubicBezTo>
                <a:moveTo>
                  <a:pt x="657" y="223"/>
                </a:moveTo>
                <a:cubicBezTo>
                  <a:pt x="657" y="223"/>
                  <a:pt x="657" y="223"/>
                  <a:pt x="657" y="223"/>
                </a:cubicBezTo>
                <a:cubicBezTo>
                  <a:pt x="657" y="223"/>
                  <a:pt x="657" y="223"/>
                  <a:pt x="675" y="223"/>
                </a:cubicBezTo>
                <a:cubicBezTo>
                  <a:pt x="675" y="223"/>
                  <a:pt x="675" y="223"/>
                  <a:pt x="675" y="217"/>
                </a:cubicBezTo>
                <a:cubicBezTo>
                  <a:pt x="674" y="204"/>
                  <a:pt x="678" y="194"/>
                  <a:pt x="691" y="180"/>
                </a:cubicBezTo>
                <a:cubicBezTo>
                  <a:pt x="701" y="167"/>
                  <a:pt x="712" y="155"/>
                  <a:pt x="712" y="136"/>
                </a:cubicBezTo>
                <a:cubicBezTo>
                  <a:pt x="712" y="118"/>
                  <a:pt x="698" y="100"/>
                  <a:pt x="668" y="100"/>
                </a:cubicBezTo>
                <a:cubicBezTo>
                  <a:pt x="657" y="100"/>
                  <a:pt x="641" y="104"/>
                  <a:pt x="634" y="109"/>
                </a:cubicBezTo>
                <a:cubicBezTo>
                  <a:pt x="634" y="109"/>
                  <a:pt x="634" y="109"/>
                  <a:pt x="640" y="125"/>
                </a:cubicBezTo>
                <a:cubicBezTo>
                  <a:pt x="645" y="122"/>
                  <a:pt x="657" y="118"/>
                  <a:pt x="665" y="118"/>
                </a:cubicBezTo>
                <a:cubicBezTo>
                  <a:pt x="681" y="118"/>
                  <a:pt x="688" y="128"/>
                  <a:pt x="688" y="139"/>
                </a:cubicBezTo>
                <a:cubicBezTo>
                  <a:pt x="688" y="150"/>
                  <a:pt x="682" y="159"/>
                  <a:pt x="671" y="174"/>
                </a:cubicBezTo>
                <a:cubicBezTo>
                  <a:pt x="658" y="189"/>
                  <a:pt x="654" y="203"/>
                  <a:pt x="657" y="217"/>
                </a:cubicBezTo>
                <a:cubicBezTo>
                  <a:pt x="657" y="217"/>
                  <a:pt x="657" y="217"/>
                  <a:pt x="657" y="223"/>
                </a:cubicBezTo>
                <a:close/>
                <a:moveTo>
                  <a:pt x="650" y="259"/>
                </a:moveTo>
                <a:cubicBezTo>
                  <a:pt x="650" y="268"/>
                  <a:pt x="656" y="276"/>
                  <a:pt x="665" y="276"/>
                </a:cubicBezTo>
                <a:cubicBezTo>
                  <a:pt x="674" y="276"/>
                  <a:pt x="679" y="268"/>
                  <a:pt x="679" y="259"/>
                </a:cubicBezTo>
                <a:cubicBezTo>
                  <a:pt x="679" y="249"/>
                  <a:pt x="674" y="242"/>
                  <a:pt x="665" y="242"/>
                </a:cubicBezTo>
                <a:cubicBezTo>
                  <a:pt x="658" y="242"/>
                  <a:pt x="650" y="249"/>
                  <a:pt x="650" y="25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anchor="ctr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96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var 4"/>
          <p:cNvSpPr/>
          <p:nvPr/>
        </p:nvSpPr>
        <p:spPr>
          <a:xfrm>
            <a:off x="1127759" y="1194054"/>
            <a:ext cx="6888481" cy="2755392"/>
          </a:xfrm>
          <a:prstGeom prst="leftRightRibbo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4C03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itle 3"/>
          <p:cNvSpPr txBox="1">
            <a:spLocks/>
          </p:cNvSpPr>
          <p:nvPr/>
        </p:nvSpPr>
        <p:spPr>
          <a:xfrm>
            <a:off x="76767" y="244891"/>
            <a:ext cx="8586942" cy="563355"/>
          </a:xfrm>
          <a:prstGeom prst="rect">
            <a:avLst/>
          </a:prstGeom>
          <a:pattFill prst="pct5">
            <a:fgClr>
              <a:srgbClr val="F4C031"/>
            </a:fgClr>
            <a:bgClr>
              <a:schemeClr val="bg1"/>
            </a:bgClr>
          </a:patt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0"/>
              </a:spcBef>
            </a:pPr>
            <a:r>
              <a:rPr lang="sk-SK" sz="2700" dirty="0" err="1">
                <a:solidFill>
                  <a:srgbClr val="F4C031"/>
                </a:solidFill>
                <a:latin typeface="Franklin Gothic Medium" panose="020B0603020102020204" pitchFamily="34" charset="0"/>
              </a:rPr>
              <a:t>Tax</a:t>
            </a:r>
            <a: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  <a:t> </a:t>
            </a:r>
            <a:r>
              <a:rPr lang="sk-SK" sz="2700" dirty="0" err="1">
                <a:solidFill>
                  <a:srgbClr val="F4C031"/>
                </a:solidFill>
                <a:latin typeface="Franklin Gothic Medium" panose="020B0603020102020204" pitchFamily="34" charset="0"/>
              </a:rPr>
              <a:t>planning</a:t>
            </a:r>
            <a: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  <a:t> </a:t>
            </a:r>
            <a:r>
              <a:rPr lang="sk-SK" sz="2700" dirty="0" err="1">
                <a:latin typeface="Franklin Gothic Medium" panose="020B0603020102020204" pitchFamily="34" charset="0"/>
              </a:rPr>
              <a:t>is</a:t>
            </a:r>
            <a:r>
              <a:rPr lang="sk-SK" sz="2700" dirty="0">
                <a:latin typeface="Franklin Gothic Medium" panose="020B0603020102020204" pitchFamily="34" charset="0"/>
              </a:rPr>
              <a:t> </a:t>
            </a:r>
            <a:r>
              <a:rPr lang="sk-SK" sz="2700" dirty="0" err="1">
                <a:latin typeface="Franklin Gothic Medium" panose="020B0603020102020204" pitchFamily="34" charset="0"/>
              </a:rPr>
              <a:t>legitimate</a:t>
            </a:r>
            <a:r>
              <a:rPr lang="sk-SK" sz="2700" dirty="0">
                <a:latin typeface="Franklin Gothic Medium" panose="020B0603020102020204" pitchFamily="34" charset="0"/>
              </a:rPr>
              <a:t> ! </a:t>
            </a:r>
          </a:p>
          <a:p>
            <a:pPr>
              <a:spcBef>
                <a:spcPts val="0"/>
              </a:spcBef>
            </a:pPr>
            <a:endParaRPr lang="sk-SK" sz="2000" i="1" dirty="0">
              <a:solidFill>
                <a:srgbClr val="FFFFFF"/>
              </a:solidFill>
              <a:latin typeface="Helvetica Neue" panose="02000503000000020004" pitchFamily="50"/>
            </a:endParaRPr>
          </a:p>
          <a:p>
            <a:pPr>
              <a:spcBef>
                <a:spcPts val="0"/>
              </a:spcBef>
            </a:pPr>
            <a:endParaRPr lang="sk-SK" sz="2000" i="1" dirty="0">
              <a:solidFill>
                <a:srgbClr val="FFFFFF"/>
              </a:solidFill>
              <a:latin typeface="Helvetica Neue" panose="02000503000000020004" pitchFamily="50"/>
            </a:endParaRPr>
          </a:p>
          <a:p>
            <a:endParaRPr lang="sk-SK" sz="2000" i="1" dirty="0">
              <a:solidFill>
                <a:srgbClr val="FFFFFF"/>
              </a:solidFill>
              <a:latin typeface="Helvetica Neue" panose="02000503000000020004" pitchFamily="50"/>
            </a:endParaRPr>
          </a:p>
          <a:p>
            <a:endParaRPr lang="sk-SK" sz="2000" i="1" dirty="0">
              <a:solidFill>
                <a:srgbClr val="FFFFFF"/>
              </a:solidFill>
              <a:latin typeface="Helvetica Neue" panose="02000503000000020004" pitchFamily="50"/>
            </a:endParaRPr>
          </a:p>
          <a:p>
            <a:r>
              <a:rPr lang="en-US" sz="2000" i="1" dirty="0">
                <a:solidFill>
                  <a:srgbClr val="FFFFFF"/>
                </a:solidFill>
                <a:latin typeface="Helvetica Neue" panose="02000503000000020004" pitchFamily="50"/>
              </a:rPr>
              <a:t/>
            </a:r>
            <a:br>
              <a:rPr lang="en-US" sz="2000" i="1" dirty="0">
                <a:solidFill>
                  <a:srgbClr val="FFFFFF"/>
                </a:solidFill>
                <a:latin typeface="Helvetica Neue" panose="02000503000000020004" pitchFamily="50"/>
              </a:rPr>
            </a:br>
            <a:endParaRPr lang="sk-SK" sz="2000" i="1" dirty="0">
              <a:solidFill>
                <a:srgbClr val="FFFFFF"/>
              </a:solidFill>
              <a:latin typeface="Helvetica Neue" panose="02000503000000020004" pitchFamily="50"/>
            </a:endParaRPr>
          </a:p>
          <a:p>
            <a:endParaRPr lang="sk-SK" sz="2000" i="1" dirty="0">
              <a:solidFill>
                <a:srgbClr val="FFFFFF"/>
              </a:solidFill>
              <a:latin typeface="Helvetica Neue" panose="02000503000000020004" pitchFamily="50"/>
            </a:endParaRPr>
          </a:p>
          <a:p>
            <a:endParaRPr lang="sk-SK" sz="2000" i="1" dirty="0">
              <a:solidFill>
                <a:srgbClr val="FFFFFF"/>
              </a:solidFill>
              <a:latin typeface="Helvetica Neue" panose="02000503000000020004" pitchFamily="5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i="1" dirty="0">
              <a:solidFill>
                <a:srgbClr val="FFFFFF"/>
              </a:solidFill>
              <a:latin typeface="Helvetica Neue" panose="02000503000000020004" pitchFamily="50"/>
            </a:endParaRPr>
          </a:p>
          <a:p>
            <a:endParaRPr lang="sk-SK" sz="2000" i="1" dirty="0">
              <a:solidFill>
                <a:srgbClr val="FFFFFF"/>
              </a:solidFill>
              <a:latin typeface="Helvetica Neue" panose="02000503000000020004" pitchFamily="50"/>
              <a:ea typeface="Helvetica Neue Light" charset="0"/>
              <a:cs typeface="Helvetica Neue Light" charset="0"/>
            </a:endParaRPr>
          </a:p>
          <a:p>
            <a:endParaRPr lang="sk-SK" sz="2000" i="1" dirty="0">
              <a:solidFill>
                <a:srgbClr val="FFFFFF"/>
              </a:solidFill>
              <a:latin typeface="Helvetica Neue" panose="02000503000000020004" pitchFamily="50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2230683" y="1641051"/>
            <a:ext cx="2273198" cy="1350142"/>
            <a:chOff x="826617" y="1002249"/>
            <a:chExt cx="2273198" cy="1350142"/>
          </a:xfrm>
        </p:grpSpPr>
        <p:sp>
          <p:nvSpPr>
            <p:cNvPr id="10" name="Obdĺžnik 9"/>
            <p:cNvSpPr/>
            <p:nvPr/>
          </p:nvSpPr>
          <p:spPr>
            <a:xfrm>
              <a:off x="826617" y="1002249"/>
              <a:ext cx="2273198" cy="135014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BlokTextu 10"/>
            <p:cNvSpPr txBox="1"/>
            <p:nvPr/>
          </p:nvSpPr>
          <p:spPr>
            <a:xfrm>
              <a:off x="826617" y="1002249"/>
              <a:ext cx="2273198" cy="1350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3340" rIns="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1500" i="0" kern="1200" dirty="0" err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Legal</a:t>
              </a:r>
              <a:r>
                <a:rPr lang="sk-SK" sz="1500" i="0" kern="12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sk-SK" sz="1500" i="0" kern="1200" dirty="0" err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form</a:t>
              </a:r>
              <a:r>
                <a:rPr lang="sk-SK" sz="1500" i="0" kern="12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A</a:t>
              </a:r>
              <a:r>
                <a:rPr lang="sk-SK" sz="1500" b="1" i="0" kern="12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/>
              </a:r>
              <a:br>
                <a:rPr lang="sk-SK" sz="1500" b="1" i="0" kern="12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</a:br>
              <a:r>
                <a:rPr lang="sk-SK" sz="1300" b="0" i="0" kern="12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(</a:t>
              </a:r>
              <a:r>
                <a:rPr lang="sk-SK" sz="1300" b="0" i="0" kern="1200" dirty="0" err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e.g</a:t>
              </a:r>
              <a:r>
                <a:rPr lang="sk-SK" sz="1300" b="0" i="0" kern="12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. </a:t>
              </a:r>
              <a:r>
                <a:rPr lang="sk-SK" sz="1300" b="0" i="0" kern="1200" dirty="0" err="1">
                  <a:solidFill>
                    <a:schemeClr val="bg1"/>
                  </a:solidFill>
                  <a:latin typeface="Franklin Gothic Book" panose="020B0503020102020204" pitchFamily="34" charset="0"/>
                </a:rPr>
                <a:t>legal</a:t>
              </a:r>
              <a:r>
                <a:rPr lang="sk-SK" sz="1300" b="0" i="0" kern="12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 entity)</a:t>
              </a:r>
              <a:endParaRPr lang="en-GB" sz="1300" b="0" i="0" kern="120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4310214" y="2123218"/>
            <a:ext cx="2686507" cy="1350142"/>
            <a:chOff x="3444240" y="1443112"/>
            <a:chExt cx="2686507" cy="1350142"/>
          </a:xfrm>
        </p:grpSpPr>
        <p:sp>
          <p:nvSpPr>
            <p:cNvPr id="13" name="Obdĺžnik 12"/>
            <p:cNvSpPr/>
            <p:nvPr/>
          </p:nvSpPr>
          <p:spPr>
            <a:xfrm>
              <a:off x="3444240" y="1443112"/>
              <a:ext cx="2686507" cy="135014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BlokTextu 13"/>
            <p:cNvSpPr txBox="1"/>
            <p:nvPr/>
          </p:nvSpPr>
          <p:spPr>
            <a:xfrm>
              <a:off x="3444240" y="1443112"/>
              <a:ext cx="2686507" cy="1350142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6896" rIns="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1600" i="0" kern="1200" dirty="0" err="1">
                  <a:solidFill>
                    <a:schemeClr val="bg1">
                      <a:lumMod val="95000"/>
                    </a:schemeClr>
                  </a:solidFill>
                  <a:latin typeface="Franklin Gothic Book" panose="020B0503020102020204" pitchFamily="34" charset="0"/>
                  <a:ea typeface="Helvetica Neue Light" charset="0"/>
                  <a:cs typeface="Helvetica Neue Light" charset="0"/>
                </a:rPr>
                <a:t>Legal</a:t>
              </a:r>
              <a:r>
                <a:rPr lang="sk-SK" sz="1600" i="0" kern="1200" dirty="0">
                  <a:solidFill>
                    <a:schemeClr val="bg1">
                      <a:lumMod val="95000"/>
                    </a:schemeClr>
                  </a:solidFill>
                  <a:latin typeface="Franklin Gothic Book" panose="020B0503020102020204" pitchFamily="34" charset="0"/>
                  <a:ea typeface="Helvetica Neue Light" charset="0"/>
                  <a:cs typeface="Helvetica Neue Light" charset="0"/>
                </a:rPr>
                <a:t> </a:t>
              </a:r>
              <a:r>
                <a:rPr lang="sk-SK" sz="1600" i="0" kern="1200" dirty="0" err="1">
                  <a:solidFill>
                    <a:schemeClr val="bg1">
                      <a:lumMod val="95000"/>
                    </a:schemeClr>
                  </a:solidFill>
                  <a:latin typeface="Franklin Gothic Book" panose="020B0503020102020204" pitchFamily="34" charset="0"/>
                  <a:ea typeface="Helvetica Neue Light" charset="0"/>
                  <a:cs typeface="Helvetica Neue Light" charset="0"/>
                </a:rPr>
                <a:t>form</a:t>
              </a:r>
              <a:r>
                <a:rPr lang="sk-SK" sz="1600" i="0" kern="1200" dirty="0">
                  <a:solidFill>
                    <a:schemeClr val="bg1">
                      <a:lumMod val="95000"/>
                    </a:schemeClr>
                  </a:solidFill>
                  <a:latin typeface="Franklin Gothic Book" panose="020B0503020102020204" pitchFamily="34" charset="0"/>
                  <a:ea typeface="Helvetica Neue Light" charset="0"/>
                  <a:cs typeface="Helvetica Neue Light" charset="0"/>
                </a:rPr>
                <a:t> B</a:t>
              </a:r>
              <a:br>
                <a:rPr lang="sk-SK" sz="1600" i="0" kern="1200" dirty="0">
                  <a:solidFill>
                    <a:schemeClr val="bg1">
                      <a:lumMod val="95000"/>
                    </a:schemeClr>
                  </a:solidFill>
                  <a:latin typeface="Franklin Gothic Book" panose="020B0503020102020204" pitchFamily="34" charset="0"/>
                  <a:ea typeface="Helvetica Neue Light" charset="0"/>
                  <a:cs typeface="Helvetica Neue Light" charset="0"/>
                </a:rPr>
              </a:br>
              <a:r>
                <a:rPr lang="sk-SK" sz="1300" b="0" i="0" kern="1200" dirty="0">
                  <a:solidFill>
                    <a:schemeClr val="bg1">
                      <a:lumMod val="95000"/>
                    </a:schemeClr>
                  </a:solidFill>
                  <a:latin typeface="Franklin Gothic Book" panose="020B0503020102020204" pitchFamily="34" charset="0"/>
                  <a:ea typeface="Helvetica Neue Light" charset="0"/>
                  <a:cs typeface="Helvetica Neue Light" charset="0"/>
                </a:rPr>
                <a:t>(</a:t>
              </a:r>
              <a:r>
                <a:rPr lang="sk-SK" sz="1300" b="0" i="0" kern="1200" dirty="0" err="1">
                  <a:solidFill>
                    <a:schemeClr val="bg1">
                      <a:lumMod val="95000"/>
                    </a:schemeClr>
                  </a:solidFill>
                  <a:latin typeface="Franklin Gothic Book" panose="020B0503020102020204" pitchFamily="34" charset="0"/>
                  <a:ea typeface="Helvetica Neue Light" charset="0"/>
                  <a:cs typeface="Helvetica Neue Light" charset="0"/>
                </a:rPr>
                <a:t>e.g</a:t>
              </a:r>
              <a:r>
                <a:rPr lang="sk-SK" sz="1300" b="0" i="0" kern="1200" dirty="0">
                  <a:solidFill>
                    <a:schemeClr val="bg1">
                      <a:lumMod val="95000"/>
                    </a:schemeClr>
                  </a:solidFill>
                  <a:latin typeface="Franklin Gothic Book" panose="020B0503020102020204" pitchFamily="34" charset="0"/>
                  <a:ea typeface="Helvetica Neue Light" charset="0"/>
                  <a:cs typeface="Helvetica Neue Light" charset="0"/>
                </a:rPr>
                <a:t>. </a:t>
              </a:r>
              <a:r>
                <a:rPr lang="sk-SK" sz="1300" b="0" i="0" kern="1200" dirty="0" err="1">
                  <a:solidFill>
                    <a:schemeClr val="bg1">
                      <a:lumMod val="95000"/>
                    </a:schemeClr>
                  </a:solidFill>
                  <a:latin typeface="Franklin Gothic Book" panose="020B0503020102020204" pitchFamily="34" charset="0"/>
                  <a:ea typeface="Helvetica Neue Light" charset="0"/>
                  <a:cs typeface="Helvetica Neue Light" charset="0"/>
                </a:rPr>
                <a:t>self-employed</a:t>
              </a:r>
              <a:r>
                <a:rPr lang="sk-SK" sz="1300" b="0" i="0" kern="1200" dirty="0">
                  <a:solidFill>
                    <a:schemeClr val="bg1">
                      <a:lumMod val="95000"/>
                    </a:schemeClr>
                  </a:solidFill>
                  <a:latin typeface="Franklin Gothic Book" panose="020B0503020102020204" pitchFamily="34" charset="0"/>
                  <a:ea typeface="Helvetica Neue Light" charset="0"/>
                  <a:cs typeface="Helvetica Neue Light" charset="0"/>
                </a:rPr>
                <a:t>)</a:t>
              </a:r>
              <a:endParaRPr lang="en-GB" sz="1300" b="0" kern="1200" dirty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22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396174830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76767" y="244891"/>
            <a:ext cx="3373400" cy="883091"/>
          </a:xfrm>
          <a:prstGeom prst="rect">
            <a:avLst/>
          </a:prstGeom>
          <a:pattFill prst="pct5">
            <a:fgClr>
              <a:srgbClr val="F4C031"/>
            </a:fgClr>
            <a:bgClr>
              <a:schemeClr val="bg1"/>
            </a:bgClr>
          </a:patt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0"/>
              </a:spcBef>
            </a:pPr>
            <a:r>
              <a:rPr lang="sk-SK" sz="2700" dirty="0" err="1">
                <a:latin typeface="Franklin Gothic Medium" panose="020B0603020102020204" pitchFamily="34" charset="0"/>
              </a:rPr>
              <a:t>Legal</a:t>
            </a:r>
            <a:r>
              <a:rPr lang="sk-SK" sz="2700" dirty="0">
                <a:latin typeface="Franklin Gothic Medium" panose="020B0603020102020204" pitchFamily="34" charset="0"/>
              </a:rPr>
              <a:t> </a:t>
            </a:r>
            <a:r>
              <a:rPr lang="sk-SK" sz="2700" dirty="0" err="1">
                <a:solidFill>
                  <a:srgbClr val="F4C031"/>
                </a:solidFill>
                <a:latin typeface="Franklin Gothic Medium" panose="020B0603020102020204" pitchFamily="34" charset="0"/>
              </a:rPr>
              <a:t>challenges</a:t>
            </a:r>
            <a:endParaRPr lang="sk-SK" sz="2700" dirty="0">
              <a:solidFill>
                <a:srgbClr val="F4C031"/>
              </a:solidFill>
              <a:latin typeface="Franklin Gothic Medium" panose="020B0603020102020204" pitchFamily="34" charset="0"/>
            </a:endParaRPr>
          </a:p>
          <a:p>
            <a:pPr>
              <a:spcBef>
                <a:spcPts val="0"/>
              </a:spcBef>
            </a:pPr>
            <a:endParaRPr lang="sk-SK" sz="2000" i="1" dirty="0">
              <a:solidFill>
                <a:schemeClr val="tx1">
                  <a:lumMod val="65000"/>
                  <a:lumOff val="35000"/>
                </a:schemeClr>
              </a:solidFill>
              <a:latin typeface="Helvetica Neue" panose="02000503000000020004" pitchFamily="50"/>
            </a:endParaRPr>
          </a:p>
          <a:p>
            <a:pPr>
              <a:spcBef>
                <a:spcPts val="0"/>
              </a:spcBef>
            </a:pPr>
            <a:endParaRPr lang="sk-SK" sz="2000" i="1" dirty="0">
              <a:solidFill>
                <a:schemeClr val="tx1">
                  <a:lumMod val="65000"/>
                  <a:lumOff val="35000"/>
                </a:schemeClr>
              </a:solidFill>
              <a:latin typeface="Helvetica Neue" panose="02000503000000020004" pitchFamily="50"/>
            </a:endParaRPr>
          </a:p>
          <a:p>
            <a:endParaRPr lang="sk-SK" sz="2000" i="1" dirty="0">
              <a:solidFill>
                <a:schemeClr val="tx1">
                  <a:lumMod val="65000"/>
                  <a:lumOff val="35000"/>
                </a:schemeClr>
              </a:solidFill>
              <a:latin typeface="Helvetica Neue" panose="02000503000000020004" pitchFamily="50"/>
            </a:endParaRPr>
          </a:p>
          <a:p>
            <a:endParaRPr lang="sk-SK" sz="2000" i="1" dirty="0">
              <a:solidFill>
                <a:schemeClr val="tx1">
                  <a:lumMod val="65000"/>
                  <a:lumOff val="35000"/>
                </a:schemeClr>
              </a:solidFill>
              <a:latin typeface="Helvetica Neue" panose="02000503000000020004" pitchFamily="50"/>
            </a:endParaRPr>
          </a:p>
          <a:p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50"/>
              </a:rPr>
              <a:t/>
            </a:r>
            <a:b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50"/>
              </a:rPr>
            </a:br>
            <a:endParaRPr lang="sk-SK" sz="2000" i="1" dirty="0">
              <a:solidFill>
                <a:schemeClr val="tx1">
                  <a:lumMod val="65000"/>
                  <a:lumOff val="35000"/>
                </a:schemeClr>
              </a:solidFill>
              <a:latin typeface="Helvetica Neue" panose="02000503000000020004" pitchFamily="50"/>
            </a:endParaRPr>
          </a:p>
          <a:p>
            <a:endParaRPr lang="sk-SK" sz="2000" i="1" dirty="0">
              <a:solidFill>
                <a:schemeClr val="tx1">
                  <a:lumMod val="65000"/>
                  <a:lumOff val="35000"/>
                </a:schemeClr>
              </a:solidFill>
              <a:latin typeface="Helvetica Neue" panose="02000503000000020004" pitchFamily="50"/>
            </a:endParaRPr>
          </a:p>
          <a:p>
            <a:endParaRPr lang="sk-SK" sz="2000" i="1" dirty="0">
              <a:solidFill>
                <a:schemeClr val="tx1">
                  <a:lumMod val="65000"/>
                  <a:lumOff val="35000"/>
                </a:schemeClr>
              </a:solidFill>
              <a:latin typeface="Helvetica Neue" panose="02000503000000020004" pitchFamily="5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i="1" dirty="0">
              <a:solidFill>
                <a:schemeClr val="tx1">
                  <a:lumMod val="65000"/>
                  <a:lumOff val="35000"/>
                </a:schemeClr>
              </a:solidFill>
              <a:latin typeface="Helvetica Neue" panose="02000503000000020004" pitchFamily="50"/>
            </a:endParaRPr>
          </a:p>
          <a:p>
            <a:endParaRPr lang="sk-SK" sz="2000" i="1" dirty="0">
              <a:solidFill>
                <a:schemeClr val="tx1">
                  <a:lumMod val="65000"/>
                  <a:lumOff val="35000"/>
                </a:schemeClr>
              </a:solidFill>
              <a:latin typeface="Helvetica Neue" panose="02000503000000020004" pitchFamily="50"/>
              <a:ea typeface="Helvetica Neue Light" charset="0"/>
              <a:cs typeface="Helvetica Neue Light" charset="0"/>
            </a:endParaRPr>
          </a:p>
          <a:p>
            <a:endParaRPr lang="sk-SK" sz="2000" i="1" dirty="0">
              <a:solidFill>
                <a:schemeClr val="tx1">
                  <a:lumMod val="65000"/>
                  <a:lumOff val="35000"/>
                </a:schemeClr>
              </a:solidFill>
              <a:latin typeface="Helvetica Neue" panose="02000503000000020004" pitchFamily="50"/>
            </a:endParaRPr>
          </a:p>
        </p:txBody>
      </p:sp>
    </p:spTree>
    <p:extLst>
      <p:ext uri="{BB962C8B-B14F-4D97-AF65-F5344CB8AC3E}">
        <p14:creationId xmlns:p14="http://schemas.microsoft.com/office/powerpoint/2010/main" val="3335053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209300" y="228047"/>
            <a:ext cx="8668000" cy="563355"/>
          </a:xfrm>
          <a:prstGeom prst="rect">
            <a:avLst/>
          </a:prstGeom>
          <a:pattFill prst="pct5">
            <a:fgClr>
              <a:srgbClr val="F4C031"/>
            </a:fgClr>
            <a:bgClr>
              <a:schemeClr val="bg1"/>
            </a:bgClr>
          </a:patt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0"/>
              </a:spcBef>
            </a:pPr>
            <a:r>
              <a:rPr lang="sk-SK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Case</a:t>
            </a:r>
            <a:r>
              <a:rPr lang="sk-SK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  <a:t>law</a:t>
            </a:r>
          </a:p>
          <a:p>
            <a:pPr>
              <a:spcBef>
                <a:spcPts val="0"/>
              </a:spcBef>
            </a:pPr>
            <a:r>
              <a:rPr lang="sk-SK" sz="2700" dirty="0">
                <a:latin typeface="Franklin Gothic Medium" panose="020B0603020102020204" pitchFamily="34" charset="0"/>
              </a:rPr>
              <a:t>- </a:t>
            </a:r>
            <a:r>
              <a:rPr lang="sk-SK" sz="2700" dirty="0" err="1">
                <a:latin typeface="Franklin Gothic Medium" panose="020B0603020102020204" pitchFamily="34" charset="0"/>
              </a:rPr>
              <a:t>deliminate</a:t>
            </a:r>
            <a:r>
              <a:rPr lang="sk-SK" sz="2700" dirty="0">
                <a:latin typeface="Franklin Gothic Medium" panose="020B0603020102020204" pitchFamily="34" charset="0"/>
              </a:rPr>
              <a:t> </a:t>
            </a:r>
            <a:r>
              <a:rPr lang="sk-SK" sz="2700" dirty="0" err="1">
                <a:solidFill>
                  <a:srgbClr val="F4C031"/>
                </a:solidFill>
                <a:latin typeface="Franklin Gothic Medium" panose="020B0603020102020204" pitchFamily="34" charset="0"/>
              </a:rPr>
              <a:t>the</a:t>
            </a:r>
            <a: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  <a:t> </a:t>
            </a:r>
            <a:r>
              <a:rPr lang="sk-SK" sz="2700" dirty="0" err="1">
                <a:solidFill>
                  <a:srgbClr val="F4C031"/>
                </a:solidFill>
                <a:latin typeface="Franklin Gothic Medium" panose="020B0603020102020204" pitchFamily="34" charset="0"/>
              </a:rPr>
              <a:t>borders</a:t>
            </a:r>
            <a:endParaRPr lang="sk-SK" sz="2700" dirty="0">
              <a:solidFill>
                <a:srgbClr val="F4C03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id="{D83C3AA3-CA21-4F50-87F2-F5B72F2F91A5}"/>
              </a:ext>
            </a:extLst>
          </p:cNvPr>
          <p:cNvSpPr/>
          <p:nvPr/>
        </p:nvSpPr>
        <p:spPr>
          <a:xfrm>
            <a:off x="1045999" y="2156008"/>
            <a:ext cx="2483397" cy="12135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>
                <a:solidFill>
                  <a:schemeClr val="tx1"/>
                </a:solidFill>
                <a:latin typeface="Franklin Gothic Medium" panose="020B0603020102020204" pitchFamily="34" charset="0"/>
              </a:rPr>
              <a:t>UBO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18" name="Straight Connector 42">
            <a:extLst>
              <a:ext uri="{FF2B5EF4-FFF2-40B4-BE49-F238E27FC236}">
                <a16:creationId xmlns:a16="http://schemas.microsoft.com/office/drawing/2014/main" xmlns="" id="{F49E1C01-323C-4F42-AAD7-02B4A1130401}"/>
              </a:ext>
            </a:extLst>
          </p:cNvPr>
          <p:cNvCxnSpPr>
            <a:cxnSpLocks/>
            <a:stCxn id="21" idx="1"/>
            <a:endCxn id="17" idx="3"/>
          </p:cNvCxnSpPr>
          <p:nvPr/>
        </p:nvCxnSpPr>
        <p:spPr>
          <a:xfrm flipH="1">
            <a:off x="3529396" y="1309771"/>
            <a:ext cx="2434392" cy="145299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9">
            <a:extLst>
              <a:ext uri="{FF2B5EF4-FFF2-40B4-BE49-F238E27FC236}">
                <a16:creationId xmlns:a16="http://schemas.microsoft.com/office/drawing/2014/main" xmlns="" id="{0C26E2E9-5ADD-4B33-8258-5FF5E972BD63}"/>
              </a:ext>
            </a:extLst>
          </p:cNvPr>
          <p:cNvSpPr/>
          <p:nvPr/>
        </p:nvSpPr>
        <p:spPr>
          <a:xfrm>
            <a:off x="5963788" y="703016"/>
            <a:ext cx="2483397" cy="12135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FinCo</a:t>
            </a:r>
            <a:r>
              <a:rPr lang="sk-SK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/>
            </a:r>
            <a:br>
              <a:rPr lang="sk-SK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sk-SK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(</a:t>
            </a:r>
            <a:r>
              <a:rPr lang="sk-SK" sz="15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e.g</a:t>
            </a:r>
            <a:r>
              <a:rPr lang="sk-SK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. Cyprus)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xmlns="" id="{4DA6E88C-1B7F-4E6C-918B-AA49062E7586}"/>
              </a:ext>
            </a:extLst>
          </p:cNvPr>
          <p:cNvSpPr/>
          <p:nvPr/>
        </p:nvSpPr>
        <p:spPr>
          <a:xfrm>
            <a:off x="5963789" y="3551018"/>
            <a:ext cx="2483397" cy="1213509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SPV 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26" name="Straight Connector 42">
            <a:extLst>
              <a:ext uri="{FF2B5EF4-FFF2-40B4-BE49-F238E27FC236}">
                <a16:creationId xmlns:a16="http://schemas.microsoft.com/office/drawing/2014/main" xmlns="" id="{A341AADF-4D23-43D5-88D6-783D700585D9}"/>
              </a:ext>
            </a:extLst>
          </p:cNvPr>
          <p:cNvCxnSpPr>
            <a:cxnSpLocks/>
            <a:stCxn id="22" idx="1"/>
            <a:endCxn id="17" idx="3"/>
          </p:cNvCxnSpPr>
          <p:nvPr/>
        </p:nvCxnSpPr>
        <p:spPr>
          <a:xfrm flipH="1" flipV="1">
            <a:off x="3529396" y="2762763"/>
            <a:ext cx="2434393" cy="13950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ovacia šípka 27">
            <a:extLst>
              <a:ext uri="{FF2B5EF4-FFF2-40B4-BE49-F238E27FC236}">
                <a16:creationId xmlns:a16="http://schemas.microsoft.com/office/drawing/2014/main" xmlns="" id="{A956B368-4B50-4851-A05C-5FE1F2CE169F}"/>
              </a:ext>
            </a:extLst>
          </p:cNvPr>
          <p:cNvCxnSpPr>
            <a:cxnSpLocks/>
          </p:cNvCxnSpPr>
          <p:nvPr/>
        </p:nvCxnSpPr>
        <p:spPr>
          <a:xfrm flipV="1">
            <a:off x="7786467" y="1916526"/>
            <a:ext cx="0" cy="163449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Rovná spojovacia šípka 39">
            <a:extLst>
              <a:ext uri="{FF2B5EF4-FFF2-40B4-BE49-F238E27FC236}">
                <a16:creationId xmlns:a16="http://schemas.microsoft.com/office/drawing/2014/main" xmlns="" id="{B670534D-ADB5-4B61-8DFB-E18E004A673A}"/>
              </a:ext>
            </a:extLst>
          </p:cNvPr>
          <p:cNvCxnSpPr>
            <a:cxnSpLocks/>
          </p:cNvCxnSpPr>
          <p:nvPr/>
        </p:nvCxnSpPr>
        <p:spPr>
          <a:xfrm>
            <a:off x="6559330" y="1934638"/>
            <a:ext cx="1" cy="163449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BlokTextu 41">
            <a:extLst>
              <a:ext uri="{FF2B5EF4-FFF2-40B4-BE49-F238E27FC236}">
                <a16:creationId xmlns:a16="http://schemas.microsoft.com/office/drawing/2014/main" xmlns="" id="{6BA9419E-8CFE-48A8-BF11-B43BE5718855}"/>
              </a:ext>
            </a:extLst>
          </p:cNvPr>
          <p:cNvSpPr txBox="1"/>
          <p:nvPr/>
        </p:nvSpPr>
        <p:spPr>
          <a:xfrm>
            <a:off x="6066002" y="1988701"/>
            <a:ext cx="1357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err="1">
                <a:latin typeface="Franklin Gothic Book" panose="020B0503020102020204" pitchFamily="34" charset="0"/>
              </a:rPr>
              <a:t>loan</a:t>
            </a:r>
            <a:endParaRPr lang="sk-SK" sz="1200" dirty="0">
              <a:latin typeface="Franklin Gothic Book" panose="020B0503020102020204" pitchFamily="34" charset="0"/>
            </a:endParaRPr>
          </a:p>
        </p:txBody>
      </p:sp>
      <p:sp>
        <p:nvSpPr>
          <p:cNvPr id="44" name="BlokTextu 43">
            <a:extLst>
              <a:ext uri="{FF2B5EF4-FFF2-40B4-BE49-F238E27FC236}">
                <a16:creationId xmlns:a16="http://schemas.microsoft.com/office/drawing/2014/main" xmlns="" id="{92D99C1A-32D1-4B43-9D62-8FDE313E87CC}"/>
              </a:ext>
            </a:extLst>
          </p:cNvPr>
          <p:cNvSpPr txBox="1"/>
          <p:nvPr/>
        </p:nvSpPr>
        <p:spPr>
          <a:xfrm>
            <a:off x="7869109" y="3259825"/>
            <a:ext cx="1357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err="1">
                <a:latin typeface="Franklin Gothic Book" panose="020B0503020102020204" pitchFamily="34" charset="0"/>
              </a:rPr>
              <a:t>interests</a:t>
            </a:r>
            <a:endParaRPr lang="sk-SK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41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209300" y="228047"/>
            <a:ext cx="8668000" cy="563355"/>
          </a:xfrm>
          <a:prstGeom prst="rect">
            <a:avLst/>
          </a:prstGeom>
          <a:pattFill prst="pct5">
            <a:fgClr>
              <a:srgbClr val="F4C031"/>
            </a:fgClr>
            <a:bgClr>
              <a:schemeClr val="bg1"/>
            </a:bgClr>
          </a:patt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0"/>
              </a:spcBef>
            </a:pPr>
            <a:r>
              <a:rPr lang="sk-SK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Case</a:t>
            </a:r>
            <a:r>
              <a:rPr lang="sk-SK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  <a:t>law</a:t>
            </a:r>
          </a:p>
          <a:p>
            <a:pPr>
              <a:spcBef>
                <a:spcPts val="0"/>
              </a:spcBef>
            </a:pPr>
            <a:r>
              <a:rPr lang="sk-SK" sz="2700" dirty="0">
                <a:latin typeface="Franklin Gothic Medium" panose="020B0603020102020204" pitchFamily="34" charset="0"/>
              </a:rPr>
              <a:t>- </a:t>
            </a:r>
            <a:r>
              <a:rPr lang="sk-SK" sz="2700" dirty="0" err="1">
                <a:latin typeface="Franklin Gothic Medium" panose="020B0603020102020204" pitchFamily="34" charset="0"/>
              </a:rPr>
              <a:t>deliminate</a:t>
            </a:r>
            <a:r>
              <a:rPr lang="sk-SK" sz="2700" dirty="0">
                <a:latin typeface="Franklin Gothic Medium" panose="020B0603020102020204" pitchFamily="34" charset="0"/>
              </a:rPr>
              <a:t> </a:t>
            </a:r>
            <a:r>
              <a:rPr lang="sk-SK" sz="2700" dirty="0" err="1">
                <a:solidFill>
                  <a:srgbClr val="F4C031"/>
                </a:solidFill>
                <a:latin typeface="Franklin Gothic Medium" panose="020B0603020102020204" pitchFamily="34" charset="0"/>
              </a:rPr>
              <a:t>the</a:t>
            </a:r>
            <a: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  <a:t> </a:t>
            </a:r>
            <a:r>
              <a:rPr lang="sk-SK" sz="2700" dirty="0" err="1">
                <a:solidFill>
                  <a:srgbClr val="F4C031"/>
                </a:solidFill>
                <a:latin typeface="Franklin Gothic Medium" panose="020B0603020102020204" pitchFamily="34" charset="0"/>
              </a:rPr>
              <a:t>borders</a:t>
            </a:r>
            <a:endParaRPr lang="sk-SK" sz="2700" dirty="0">
              <a:solidFill>
                <a:srgbClr val="F4C03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id="{D83C3AA3-CA21-4F50-87F2-F5B72F2F91A5}"/>
              </a:ext>
            </a:extLst>
          </p:cNvPr>
          <p:cNvSpPr/>
          <p:nvPr/>
        </p:nvSpPr>
        <p:spPr>
          <a:xfrm>
            <a:off x="4916659" y="312053"/>
            <a:ext cx="1955409" cy="9586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>
                <a:solidFill>
                  <a:schemeClr val="tx1"/>
                </a:solidFill>
                <a:latin typeface="Franklin Gothic Medium" panose="020B0603020102020204" pitchFamily="34" charset="0"/>
              </a:rPr>
              <a:t>UBO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18" name="Straight Connector 42">
            <a:extLst>
              <a:ext uri="{FF2B5EF4-FFF2-40B4-BE49-F238E27FC236}">
                <a16:creationId xmlns:a16="http://schemas.microsoft.com/office/drawing/2014/main" xmlns="" id="{F49E1C01-323C-4F42-AAD7-02B4A1130401}"/>
              </a:ext>
            </a:extLst>
          </p:cNvPr>
          <p:cNvCxnSpPr>
            <a:cxnSpLocks/>
            <a:stCxn id="21" idx="0"/>
            <a:endCxn id="17" idx="2"/>
          </p:cNvCxnSpPr>
          <p:nvPr/>
        </p:nvCxnSpPr>
        <p:spPr>
          <a:xfrm flipV="1">
            <a:off x="5894364" y="1270751"/>
            <a:ext cx="0" cy="71470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9">
            <a:extLst>
              <a:ext uri="{FF2B5EF4-FFF2-40B4-BE49-F238E27FC236}">
                <a16:creationId xmlns:a16="http://schemas.microsoft.com/office/drawing/2014/main" xmlns="" id="{0C26E2E9-5ADD-4B33-8258-5FF5E972BD63}"/>
              </a:ext>
            </a:extLst>
          </p:cNvPr>
          <p:cNvSpPr/>
          <p:nvPr/>
        </p:nvSpPr>
        <p:spPr>
          <a:xfrm>
            <a:off x="4784662" y="1985452"/>
            <a:ext cx="2219403" cy="987396"/>
          </a:xfrm>
          <a:prstGeom prst="rect">
            <a:avLst/>
          </a:prstGeom>
          <a:solidFill>
            <a:srgbClr val="C0912C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Trust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xmlns="" id="{4DA6E88C-1B7F-4E6C-918B-AA49062E7586}"/>
              </a:ext>
            </a:extLst>
          </p:cNvPr>
          <p:cNvSpPr/>
          <p:nvPr/>
        </p:nvSpPr>
        <p:spPr>
          <a:xfrm>
            <a:off x="3487034" y="3604306"/>
            <a:ext cx="2033694" cy="1059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Business 1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26" name="Straight Connector 42">
            <a:extLst>
              <a:ext uri="{FF2B5EF4-FFF2-40B4-BE49-F238E27FC236}">
                <a16:creationId xmlns:a16="http://schemas.microsoft.com/office/drawing/2014/main" xmlns="" id="{A341AADF-4D23-43D5-88D6-783D700585D9}"/>
              </a:ext>
            </a:extLst>
          </p:cNvPr>
          <p:cNvCxnSpPr>
            <a:cxnSpLocks/>
            <a:stCxn id="22" idx="0"/>
            <a:endCxn id="21" idx="2"/>
          </p:cNvCxnSpPr>
          <p:nvPr/>
        </p:nvCxnSpPr>
        <p:spPr>
          <a:xfrm flipV="1">
            <a:off x="4503881" y="2972848"/>
            <a:ext cx="1390483" cy="63145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9">
            <a:extLst>
              <a:ext uri="{FF2B5EF4-FFF2-40B4-BE49-F238E27FC236}">
                <a16:creationId xmlns:a16="http://schemas.microsoft.com/office/drawing/2014/main" xmlns="" id="{DF10B767-B3AD-4BE3-9715-C11810CC01EB}"/>
              </a:ext>
            </a:extLst>
          </p:cNvPr>
          <p:cNvSpPr/>
          <p:nvPr/>
        </p:nvSpPr>
        <p:spPr>
          <a:xfrm>
            <a:off x="6406188" y="3579636"/>
            <a:ext cx="2033694" cy="1059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>
                <a:latin typeface="Franklin Gothic Medium" panose="020B0603020102020204" pitchFamily="34" charset="0"/>
              </a:rPr>
              <a:t>Business 2</a:t>
            </a:r>
            <a:endParaRPr lang="cs-CZ" sz="1500" dirty="0">
              <a:latin typeface="Franklin Gothic Medium" panose="020B0603020102020204" pitchFamily="34" charset="0"/>
            </a:endParaRPr>
          </a:p>
        </p:txBody>
      </p:sp>
      <p:cxnSp>
        <p:nvCxnSpPr>
          <p:cNvPr id="37" name="Straight Connector 42">
            <a:extLst>
              <a:ext uri="{FF2B5EF4-FFF2-40B4-BE49-F238E27FC236}">
                <a16:creationId xmlns:a16="http://schemas.microsoft.com/office/drawing/2014/main" xmlns="" id="{0EAD397F-A907-4AF5-86C5-AD666C62D835}"/>
              </a:ext>
            </a:extLst>
          </p:cNvPr>
          <p:cNvCxnSpPr>
            <a:cxnSpLocks/>
            <a:stCxn id="35" idx="0"/>
            <a:endCxn id="21" idx="2"/>
          </p:cNvCxnSpPr>
          <p:nvPr/>
        </p:nvCxnSpPr>
        <p:spPr>
          <a:xfrm flipH="1" flipV="1">
            <a:off x="5894364" y="2972848"/>
            <a:ext cx="1528671" cy="6067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484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209299" y="228047"/>
            <a:ext cx="2294187" cy="563355"/>
          </a:xfrm>
          <a:prstGeom prst="rect">
            <a:avLst/>
          </a:prstGeom>
          <a:pattFill prst="pct5">
            <a:fgClr>
              <a:srgbClr val="F4C031"/>
            </a:fgClr>
            <a:bgClr>
              <a:schemeClr val="bg1"/>
            </a:bgClr>
          </a:patt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0"/>
              </a:spcBef>
            </a:pPr>
            <a:r>
              <a:rPr lang="sk-SK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Case</a:t>
            </a:r>
            <a:r>
              <a:rPr lang="sk-SK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  <a:t>law </a:t>
            </a:r>
            <a:b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</a:br>
            <a:r>
              <a:rPr lang="sk-SK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- EU </a:t>
            </a:r>
            <a:r>
              <a:rPr lang="sk-SK" sz="2700" dirty="0" err="1">
                <a:solidFill>
                  <a:srgbClr val="F4C031"/>
                </a:solidFill>
                <a:latin typeface="Franklin Gothic Medium" panose="020B0603020102020204" pitchFamily="34" charset="0"/>
              </a:rPr>
              <a:t>freedoms</a:t>
            </a:r>
            <a:endParaRPr lang="sk-SK" sz="2700" dirty="0">
              <a:solidFill>
                <a:srgbClr val="F4C03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47057" y="2796428"/>
            <a:ext cx="7522029" cy="914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105444" y="2424232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EU country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05444" y="3565509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Cyprus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05444" y="4681835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e.g</a:t>
            </a:r>
            <a:r>
              <a:rPr lang="sk-SK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. </a:t>
            </a:r>
            <a:r>
              <a:rPr lang="sk-SK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Germany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963812" y="3841543"/>
            <a:ext cx="75220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3878160" y="3112112"/>
            <a:ext cx="1376413" cy="5678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dirty="0" err="1">
                <a:latin typeface="Franklin Gothic Medium" panose="020B0603020102020204" pitchFamily="34" charset="0"/>
              </a:rPr>
              <a:t>HoldCo</a:t>
            </a:r>
            <a:endParaRPr lang="cs-CZ" sz="1500" dirty="0">
              <a:latin typeface="Franklin Gothic Medium" panose="020B0603020102020204" pitchFamily="34" charset="0"/>
            </a:endParaRPr>
          </a:p>
        </p:txBody>
      </p:sp>
      <p:cxnSp>
        <p:nvCxnSpPr>
          <p:cNvPr id="76" name="Straight Connector 75"/>
          <p:cNvCxnSpPr>
            <a:cxnSpLocks/>
            <a:endCxn id="73" idx="0"/>
          </p:cNvCxnSpPr>
          <p:nvPr/>
        </p:nvCxnSpPr>
        <p:spPr>
          <a:xfrm flipH="1">
            <a:off x="4566367" y="1697637"/>
            <a:ext cx="1777836" cy="141447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3878160" y="4264369"/>
            <a:ext cx="1376413" cy="5678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dirty="0" err="1">
                <a:latin typeface="Franklin Gothic Medium" panose="020B0603020102020204" pitchFamily="34" charset="0"/>
              </a:rPr>
              <a:t>TargetCo</a:t>
            </a:r>
            <a:endParaRPr lang="cs-CZ" sz="1500" dirty="0">
              <a:latin typeface="Franklin Gothic Medium" panose="020B0603020102020204" pitchFamily="34" charset="0"/>
            </a:endParaRPr>
          </a:p>
        </p:txBody>
      </p:sp>
      <p:cxnSp>
        <p:nvCxnSpPr>
          <p:cNvPr id="109" name="Straight Connector 108"/>
          <p:cNvCxnSpPr>
            <a:cxnSpLocks/>
            <a:stCxn id="73" idx="2"/>
            <a:endCxn id="108" idx="0"/>
          </p:cNvCxnSpPr>
          <p:nvPr/>
        </p:nvCxnSpPr>
        <p:spPr>
          <a:xfrm>
            <a:off x="4566367" y="3680002"/>
            <a:ext cx="0" cy="58436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4708071" y="3938886"/>
            <a:ext cx="1578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15 </a:t>
            </a:r>
            <a:r>
              <a:rPr lang="en-A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%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7805" y="396308"/>
            <a:ext cx="633041" cy="597041"/>
          </a:xfrm>
          <a:prstGeom prst="rect">
            <a:avLst/>
          </a:prstGeom>
        </p:spPr>
      </p:pic>
      <p:pic>
        <p:nvPicPr>
          <p:cNvPr id="45" name="Obrázok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2292" y="1503061"/>
            <a:ext cx="617220" cy="617307"/>
          </a:xfrm>
          <a:prstGeom prst="rect">
            <a:avLst/>
          </a:prstGeom>
        </p:spPr>
      </p:pic>
      <p:pic>
        <p:nvPicPr>
          <p:cNvPr id="41" name="Obrázok 40">
            <a:extLst>
              <a:ext uri="{FF2B5EF4-FFF2-40B4-BE49-F238E27FC236}">
                <a16:creationId xmlns:a16="http://schemas.microsoft.com/office/drawing/2014/main" xmlns="" id="{F84A496D-91A0-466D-982B-EE0D9D22CE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6983" y="730226"/>
            <a:ext cx="617220" cy="617307"/>
          </a:xfrm>
          <a:prstGeom prst="rect">
            <a:avLst/>
          </a:prstGeom>
        </p:spPr>
      </p:pic>
      <p:pic>
        <p:nvPicPr>
          <p:cNvPr id="42" name="Obrázok 41">
            <a:extLst>
              <a:ext uri="{FF2B5EF4-FFF2-40B4-BE49-F238E27FC236}">
                <a16:creationId xmlns:a16="http://schemas.microsoft.com/office/drawing/2014/main" xmlns="" id="{9D7FCA6B-4D7D-4DA7-AFB4-1B7EEF1961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5304" y="396308"/>
            <a:ext cx="617220" cy="617307"/>
          </a:xfrm>
          <a:prstGeom prst="rect">
            <a:avLst/>
          </a:prstGeom>
        </p:spPr>
      </p:pic>
      <p:pic>
        <p:nvPicPr>
          <p:cNvPr id="44" name="Obrázok 43">
            <a:extLst>
              <a:ext uri="{FF2B5EF4-FFF2-40B4-BE49-F238E27FC236}">
                <a16:creationId xmlns:a16="http://schemas.microsoft.com/office/drawing/2014/main" xmlns="" id="{9A0B5BDB-5F73-4F2B-8BB3-FDE55995FB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7946" y="731803"/>
            <a:ext cx="617220" cy="617307"/>
          </a:xfrm>
          <a:prstGeom prst="rect">
            <a:avLst/>
          </a:prstGeom>
        </p:spPr>
      </p:pic>
      <p:pic>
        <p:nvPicPr>
          <p:cNvPr id="48" name="Obrázok 47">
            <a:extLst>
              <a:ext uri="{FF2B5EF4-FFF2-40B4-BE49-F238E27FC236}">
                <a16:creationId xmlns:a16="http://schemas.microsoft.com/office/drawing/2014/main" xmlns="" id="{AB36FF14-8E66-42DB-A184-8FB26AFA5D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7836" y="1444307"/>
            <a:ext cx="617220" cy="617307"/>
          </a:xfrm>
          <a:prstGeom prst="rect">
            <a:avLst/>
          </a:prstGeom>
        </p:spPr>
      </p:pic>
      <p:cxnSp>
        <p:nvCxnSpPr>
          <p:cNvPr id="54" name="Straight Connector 75">
            <a:extLst>
              <a:ext uri="{FF2B5EF4-FFF2-40B4-BE49-F238E27FC236}">
                <a16:creationId xmlns:a16="http://schemas.microsoft.com/office/drawing/2014/main" xmlns="" id="{502D38AE-63E9-428E-B7AF-6A897CBBD492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4566367" y="1217793"/>
            <a:ext cx="884864" cy="189431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75">
            <a:extLst>
              <a:ext uri="{FF2B5EF4-FFF2-40B4-BE49-F238E27FC236}">
                <a16:creationId xmlns:a16="http://schemas.microsoft.com/office/drawing/2014/main" xmlns="" id="{BB44241A-7E43-48EB-9EEB-5DC0B40A169E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4566367" y="1217793"/>
            <a:ext cx="0" cy="189431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75">
            <a:extLst>
              <a:ext uri="{FF2B5EF4-FFF2-40B4-BE49-F238E27FC236}">
                <a16:creationId xmlns:a16="http://schemas.microsoft.com/office/drawing/2014/main" xmlns="" id="{AB5A0F50-B605-40DA-88A2-BD938FF8D58A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3699803" y="1217793"/>
            <a:ext cx="866564" cy="189431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75">
            <a:extLst>
              <a:ext uri="{FF2B5EF4-FFF2-40B4-BE49-F238E27FC236}">
                <a16:creationId xmlns:a16="http://schemas.microsoft.com/office/drawing/2014/main" xmlns="" id="{EBAB732D-1D77-4066-B096-E1EB74D64936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2785403" y="1630922"/>
            <a:ext cx="1780964" cy="148119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729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Microsoft Office PowerPoint</Application>
  <PresentationFormat>Bildschirmpräsentation (16:9)</PresentationFormat>
  <Paragraphs>172</Paragraphs>
  <Slides>15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Adamikova</dc:creator>
  <cp:lastModifiedBy>Lenovo</cp:lastModifiedBy>
  <cp:revision>331</cp:revision>
  <cp:lastPrinted>2017-05-10T19:20:11Z</cp:lastPrinted>
  <dcterms:created xsi:type="dcterms:W3CDTF">2015-11-03T10:04:09Z</dcterms:created>
  <dcterms:modified xsi:type="dcterms:W3CDTF">2017-06-23T10:51:14Z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ilePedigree">
    <vt:lpwstr>OSAX</vt:lpwstr>
  </property>
  <property fmtid="{D5CDD505-2E9C-101B-9397-08002B2CF9AE}" pid="3" name="Client">
    <vt:lpwstr/>
  </property>
  <property fmtid="{D5CDD505-2E9C-101B-9397-08002B2CF9AE}" pid="4" name="Matter">
    <vt:lpwstr/>
  </property>
  <property fmtid="{D5CDD505-2E9C-101B-9397-08002B2CF9AE}" pid="5" name="cpClientMatter">
    <vt:lpwstr/>
  </property>
  <property fmtid="{D5CDD505-2E9C-101B-9397-08002B2CF9AE}" pid="6" name="cpDocRef">
    <vt:lpwstr>Prezentacia_032016.pptx</vt:lpwstr>
  </property>
  <property fmtid="{D5CDD505-2E9C-101B-9397-08002B2CF9AE}" pid="7" name="cpCombinedRef">
    <vt:lpwstr>Prezentacia_032016.pptx</vt:lpwstr>
  </property>
</Properties>
</file>