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2" r:id="rId1"/>
  </p:sldMasterIdLst>
  <p:notesMasterIdLst>
    <p:notesMasterId r:id="rId13"/>
  </p:notesMasterIdLst>
  <p:handoutMasterIdLst>
    <p:handoutMasterId r:id="rId14"/>
  </p:handoutMasterIdLst>
  <p:sldIdLst>
    <p:sldId id="256" r:id="rId2"/>
    <p:sldId id="257" r:id="rId3"/>
    <p:sldId id="258" r:id="rId4"/>
    <p:sldId id="261" r:id="rId5"/>
    <p:sldId id="265" r:id="rId6"/>
    <p:sldId id="262" r:id="rId7"/>
    <p:sldId id="263" r:id="rId8"/>
    <p:sldId id="267" r:id="rId9"/>
    <p:sldId id="268" r:id="rId10"/>
    <p:sldId id="266" r:id="rId11"/>
    <p:sldId id="271" r:id="rId12"/>
  </p:sldIdLst>
  <p:sldSz cx="9144000" cy="6858000" type="screen4x3"/>
  <p:notesSz cx="6858000" cy="9144000"/>
  <p:custDataLst>
    <p:tags r:id="rId15"/>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p:restoredTop sz="93602"/>
  </p:normalViewPr>
  <p:slideViewPr>
    <p:cSldViewPr>
      <p:cViewPr varScale="1">
        <p:scale>
          <a:sx n="65" d="100"/>
          <a:sy n="65" d="100"/>
        </p:scale>
        <p:origin x="896"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tags" Target="tags/tag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3B092A-2BB8-472A-9471-54149A665CF2}" type="datetimeFigureOut">
              <a:rPr lang="en-US" smtClean="0"/>
              <a:t>5/16/17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1D28A2-B473-4FDD-B33D-5C3BBE1978A4}" type="slidenum">
              <a:rPr lang="en-US" smtClean="0"/>
              <a:t>‹#›</a:t>
            </a:fld>
            <a:endParaRPr lang="en-US"/>
          </a:p>
        </p:txBody>
      </p:sp>
    </p:spTree>
    <p:extLst>
      <p:ext uri="{BB962C8B-B14F-4D97-AF65-F5344CB8AC3E}">
        <p14:creationId xmlns:p14="http://schemas.microsoft.com/office/powerpoint/2010/main" val="2010838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4BFF22-C268-4B41-B133-08BE8150DE20}" type="datetimeFigureOut">
              <a:rPr lang="en-US" smtClean="0"/>
              <a:t>5/16/17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882D0F-B63D-49D7-A3D8-DF0009E1651C}" type="slidenum">
              <a:rPr lang="en-US" smtClean="0"/>
              <a:t>‹#›</a:t>
            </a:fld>
            <a:endParaRPr lang="en-US"/>
          </a:p>
        </p:txBody>
      </p:sp>
    </p:spTree>
    <p:extLst>
      <p:ext uri="{BB962C8B-B14F-4D97-AF65-F5344CB8AC3E}">
        <p14:creationId xmlns:p14="http://schemas.microsoft.com/office/powerpoint/2010/main" val="1720465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82D0F-B63D-49D7-A3D8-DF0009E1651C}" type="slidenum">
              <a:rPr lang="en-US" smtClean="0"/>
              <a:t>1</a:t>
            </a:fld>
            <a:endParaRPr lang="en-US"/>
          </a:p>
        </p:txBody>
      </p:sp>
    </p:spTree>
    <p:extLst>
      <p:ext uri="{BB962C8B-B14F-4D97-AF65-F5344CB8AC3E}">
        <p14:creationId xmlns:p14="http://schemas.microsoft.com/office/powerpoint/2010/main" val="3198423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82D0F-B63D-49D7-A3D8-DF0009E1651C}" type="slidenum">
              <a:rPr lang="en-US" smtClean="0"/>
              <a:t>10</a:t>
            </a:fld>
            <a:endParaRPr lang="en-US"/>
          </a:p>
        </p:txBody>
      </p:sp>
    </p:spTree>
    <p:extLst>
      <p:ext uri="{BB962C8B-B14F-4D97-AF65-F5344CB8AC3E}">
        <p14:creationId xmlns:p14="http://schemas.microsoft.com/office/powerpoint/2010/main" val="2687891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82D0F-B63D-49D7-A3D8-DF0009E1651C}" type="slidenum">
              <a:rPr lang="en-US" smtClean="0"/>
              <a:t>11</a:t>
            </a:fld>
            <a:endParaRPr lang="en-US"/>
          </a:p>
        </p:txBody>
      </p:sp>
    </p:spTree>
    <p:extLst>
      <p:ext uri="{BB962C8B-B14F-4D97-AF65-F5344CB8AC3E}">
        <p14:creationId xmlns:p14="http://schemas.microsoft.com/office/powerpoint/2010/main" val="3410215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82D0F-B63D-49D7-A3D8-DF0009E1651C}" type="slidenum">
              <a:rPr lang="en-US" smtClean="0"/>
              <a:t>2</a:t>
            </a:fld>
            <a:endParaRPr lang="en-US"/>
          </a:p>
        </p:txBody>
      </p:sp>
    </p:spTree>
    <p:extLst>
      <p:ext uri="{BB962C8B-B14F-4D97-AF65-F5344CB8AC3E}">
        <p14:creationId xmlns:p14="http://schemas.microsoft.com/office/powerpoint/2010/main" val="3195222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82D0F-B63D-49D7-A3D8-DF0009E1651C}" type="slidenum">
              <a:rPr lang="en-US" smtClean="0"/>
              <a:t>3</a:t>
            </a:fld>
            <a:endParaRPr lang="en-US"/>
          </a:p>
        </p:txBody>
      </p:sp>
    </p:spTree>
    <p:extLst>
      <p:ext uri="{BB962C8B-B14F-4D97-AF65-F5344CB8AC3E}">
        <p14:creationId xmlns:p14="http://schemas.microsoft.com/office/powerpoint/2010/main" val="1577147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82D0F-B63D-49D7-A3D8-DF0009E1651C}" type="slidenum">
              <a:rPr lang="en-US" smtClean="0"/>
              <a:t>4</a:t>
            </a:fld>
            <a:endParaRPr lang="en-US"/>
          </a:p>
        </p:txBody>
      </p:sp>
    </p:spTree>
    <p:extLst>
      <p:ext uri="{BB962C8B-B14F-4D97-AF65-F5344CB8AC3E}">
        <p14:creationId xmlns:p14="http://schemas.microsoft.com/office/powerpoint/2010/main" val="970518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82D0F-B63D-49D7-A3D8-DF0009E1651C}" type="slidenum">
              <a:rPr lang="en-US" smtClean="0"/>
              <a:t>5</a:t>
            </a:fld>
            <a:endParaRPr lang="en-US"/>
          </a:p>
        </p:txBody>
      </p:sp>
    </p:spTree>
    <p:extLst>
      <p:ext uri="{BB962C8B-B14F-4D97-AF65-F5344CB8AC3E}">
        <p14:creationId xmlns:p14="http://schemas.microsoft.com/office/powerpoint/2010/main" val="3574484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82D0F-B63D-49D7-A3D8-DF0009E1651C}" type="slidenum">
              <a:rPr lang="en-US" smtClean="0"/>
              <a:t>6</a:t>
            </a:fld>
            <a:endParaRPr lang="en-US"/>
          </a:p>
        </p:txBody>
      </p:sp>
    </p:spTree>
    <p:extLst>
      <p:ext uri="{BB962C8B-B14F-4D97-AF65-F5344CB8AC3E}">
        <p14:creationId xmlns:p14="http://schemas.microsoft.com/office/powerpoint/2010/main" val="1701743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82D0F-B63D-49D7-A3D8-DF0009E1651C}" type="slidenum">
              <a:rPr lang="en-US" smtClean="0"/>
              <a:t>7</a:t>
            </a:fld>
            <a:endParaRPr lang="en-US"/>
          </a:p>
        </p:txBody>
      </p:sp>
    </p:spTree>
    <p:extLst>
      <p:ext uri="{BB962C8B-B14F-4D97-AF65-F5344CB8AC3E}">
        <p14:creationId xmlns:p14="http://schemas.microsoft.com/office/powerpoint/2010/main" val="2731646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82D0F-B63D-49D7-A3D8-DF0009E1651C}" type="slidenum">
              <a:rPr lang="en-US" smtClean="0"/>
              <a:t>8</a:t>
            </a:fld>
            <a:endParaRPr lang="en-US"/>
          </a:p>
        </p:txBody>
      </p:sp>
    </p:spTree>
    <p:extLst>
      <p:ext uri="{BB962C8B-B14F-4D97-AF65-F5344CB8AC3E}">
        <p14:creationId xmlns:p14="http://schemas.microsoft.com/office/powerpoint/2010/main" val="3592276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82D0F-B63D-49D7-A3D8-DF0009E1651C}" type="slidenum">
              <a:rPr lang="en-US" smtClean="0"/>
              <a:t>9</a:t>
            </a:fld>
            <a:endParaRPr lang="en-US"/>
          </a:p>
        </p:txBody>
      </p:sp>
    </p:spTree>
    <p:extLst>
      <p:ext uri="{BB962C8B-B14F-4D97-AF65-F5344CB8AC3E}">
        <p14:creationId xmlns:p14="http://schemas.microsoft.com/office/powerpoint/2010/main" val="2173109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cxnSp>
        <p:nvCxnSpPr>
          <p:cNvPr id="10" name="Straight Connector 9"/>
          <p:cNvCxnSpPr/>
          <p:nvPr/>
        </p:nvCxnSpPr>
        <p:spPr>
          <a:xfrm>
            <a:off x="691116" y="3443767"/>
            <a:ext cx="7761768" cy="2"/>
          </a:xfrm>
          <a:prstGeom prst="line">
            <a:avLst/>
          </a:prstGeom>
          <a:ln w="22225">
            <a:solidFill>
              <a:srgbClr val="7A7B75">
                <a:alpha val="20000"/>
              </a:srgbClr>
            </a:solidFill>
          </a:ln>
        </p:spPr>
        <p:style>
          <a:lnRef idx="2">
            <a:schemeClr val="accent1"/>
          </a:lnRef>
          <a:fillRef idx="0">
            <a:schemeClr val="accent1"/>
          </a:fillRef>
          <a:effectRef idx="1">
            <a:schemeClr val="accent1"/>
          </a:effectRef>
          <a:fontRef idx="minor">
            <a:schemeClr val="tx1"/>
          </a:fontRef>
        </p:style>
      </p:cxnSp>
      <p:sp>
        <p:nvSpPr>
          <p:cNvPr id="13" name="Title 12"/>
          <p:cNvSpPr>
            <a:spLocks noGrp="1"/>
          </p:cNvSpPr>
          <p:nvPr>
            <p:ph type="title"/>
          </p:nvPr>
        </p:nvSpPr>
        <p:spPr>
          <a:xfrm>
            <a:off x="691116" y="2331567"/>
            <a:ext cx="6391349" cy="430887"/>
          </a:xfrm>
        </p:spPr>
        <p:txBody>
          <a:bodyPr anchor="t" anchorCtr="0">
            <a:spAutoFit/>
          </a:bodyPr>
          <a:lstStyle>
            <a:lvl1pPr>
              <a:defRPr sz="2800"/>
            </a:lvl1pPr>
          </a:lstStyle>
          <a:p>
            <a:r>
              <a:rPr lang="en-US" smtClean="0"/>
              <a:t>Click to edit Master title style</a:t>
            </a:r>
            <a:endParaRPr lang="en-US"/>
          </a:p>
        </p:txBody>
      </p:sp>
      <p:sp>
        <p:nvSpPr>
          <p:cNvPr id="19" name="Text Placeholder 18"/>
          <p:cNvSpPr>
            <a:spLocks noGrp="1"/>
          </p:cNvSpPr>
          <p:nvPr>
            <p:ph type="body" sz="quarter" idx="10"/>
          </p:nvPr>
        </p:nvSpPr>
        <p:spPr>
          <a:xfrm>
            <a:off x="690563" y="3579966"/>
            <a:ext cx="7762875" cy="1766974"/>
          </a:xfrm>
        </p:spPr>
        <p:txBody>
          <a:bodyPr>
            <a:noAutofit/>
          </a:bodyPr>
          <a:lstStyle>
            <a:lvl1pPr marL="171450" indent="-171450">
              <a:lnSpc>
                <a:spcPct val="150000"/>
              </a:lnSpc>
              <a:defRPr sz="1100"/>
            </a:lvl1pPr>
            <a:lvl2pPr marL="454025" indent="-169863">
              <a:lnSpc>
                <a:spcPct val="150000"/>
              </a:lnSpc>
              <a:defRPr sz="1050"/>
            </a:lvl2pPr>
            <a:lvl3pPr marL="687388" indent="-115888">
              <a:lnSpc>
                <a:spcPct val="150000"/>
              </a:lnSpc>
              <a:defRPr sz="1000"/>
            </a:lvl3pPr>
            <a:lvl4pPr marL="915988" indent="-111125">
              <a:lnSpc>
                <a:spcPct val="150000"/>
              </a:lnSpc>
              <a:defRPr sz="900"/>
            </a:lvl4pPr>
            <a:lvl5pPr marL="1143000" indent="-228600">
              <a:lnSpc>
                <a:spcPct val="150000"/>
              </a:lnSpc>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6" name="Picture 5" descr="Gardere_RGB.jpg"/>
          <p:cNvPicPr>
            <a:picLocks noChangeAspect="1"/>
          </p:cNvPicPr>
          <p:nvPr/>
        </p:nvPicPr>
        <p:blipFill>
          <a:blip r:embed="rId2">
            <a:extLst>
              <a:ext uri="{28A0092B-C50C-407E-A947-70E740481C1C}">
                <a14:useLocalDpi xmlns:a14="http://schemas.microsoft.com/office/drawing/2010/main" val="0"/>
              </a:ext>
            </a:extLst>
          </a:blip>
          <a:stretch/>
        </p:blipFill>
        <p:spPr>
          <a:xfrm>
            <a:off x="7102841" y="345256"/>
            <a:ext cx="1462964" cy="438889"/>
          </a:xfrm>
          <a:prstGeom prst="rect">
            <a:avLst/>
          </a:prstGeom>
        </p:spPr>
      </p:pic>
      <p:sp>
        <p:nvSpPr>
          <p:cNvPr id="7" name="TextBox 6"/>
          <p:cNvSpPr txBox="1"/>
          <p:nvPr/>
        </p:nvSpPr>
        <p:spPr>
          <a:xfrm>
            <a:off x="690563" y="6589503"/>
            <a:ext cx="6391902" cy="92333"/>
          </a:xfrm>
          <a:prstGeom prst="rect">
            <a:avLst/>
          </a:prstGeom>
          <a:noFill/>
        </p:spPr>
        <p:txBody>
          <a:bodyPr wrap="square" lIns="0" tIns="0" rIns="0" bIns="0" rtlCol="0">
            <a:spAutoFit/>
          </a:bodyPr>
          <a:lstStyle/>
          <a:p>
            <a:r>
              <a:rPr lang="en-US" sz="600" spc="80">
                <a:solidFill>
                  <a:srgbClr val="7A7B75"/>
                </a:solidFill>
                <a:latin typeface="Verdana"/>
                <a:cs typeface="Verdana"/>
              </a:rPr>
              <a:t>GARDERE WYNNE SEWELL LLP      AUSTIN  |  DALLAS </a:t>
            </a:r>
            <a:r>
              <a:rPr lang="en-US" sz="600" spc="80" smtClean="0">
                <a:solidFill>
                  <a:srgbClr val="7A7B75"/>
                </a:solidFill>
                <a:latin typeface="Verdana"/>
                <a:cs typeface="Verdana"/>
              </a:rPr>
              <a:t> </a:t>
            </a:r>
            <a:r>
              <a:rPr lang="en-US" sz="600" spc="80">
                <a:solidFill>
                  <a:srgbClr val="7A7B75"/>
                </a:solidFill>
                <a:latin typeface="Verdana"/>
                <a:cs typeface="Verdana"/>
              </a:rPr>
              <a:t>| </a:t>
            </a:r>
            <a:r>
              <a:rPr lang="en-US" sz="600" spc="80" smtClean="0">
                <a:solidFill>
                  <a:srgbClr val="7A7B75"/>
                </a:solidFill>
                <a:latin typeface="Verdana"/>
                <a:cs typeface="Verdana"/>
              </a:rPr>
              <a:t>DENVER  |  </a:t>
            </a:r>
            <a:r>
              <a:rPr lang="en-US" sz="600" spc="80">
                <a:solidFill>
                  <a:srgbClr val="7A7B75"/>
                </a:solidFill>
                <a:latin typeface="Verdana"/>
                <a:cs typeface="Verdana"/>
              </a:rPr>
              <a:t>HOUSTON  |  MEXICO CITY  |  </a:t>
            </a:r>
            <a:r>
              <a:rPr lang="en-US" sz="600" b="1" spc="80">
                <a:solidFill>
                  <a:srgbClr val="004C97"/>
                </a:solidFill>
                <a:latin typeface="Verdana"/>
                <a:cs typeface="Verdana"/>
              </a:rPr>
              <a:t>gardere.com </a:t>
            </a:r>
          </a:p>
        </p:txBody>
      </p:sp>
    </p:spTree>
    <p:extLst>
      <p:ext uri="{BB962C8B-B14F-4D97-AF65-F5344CB8AC3E}">
        <p14:creationId xmlns:p14="http://schemas.microsoft.com/office/powerpoint/2010/main" val="421221291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D79016-8618-455C-9D20-B38CFDA84EC5}" type="datetimeFigureOut">
              <a:rPr lang="es-MX" smtClean="0"/>
              <a:t>16/05/17</a:t>
            </a:fld>
            <a:endParaRPr lang="es-MX"/>
          </a:p>
        </p:txBody>
      </p:sp>
      <p:sp>
        <p:nvSpPr>
          <p:cNvPr id="4" name="Slide Number Placeholder 3"/>
          <p:cNvSpPr>
            <a:spLocks noGrp="1"/>
          </p:cNvSpPr>
          <p:nvPr>
            <p:ph type="sldNum" sz="quarter" idx="11"/>
          </p:nvPr>
        </p:nvSpPr>
        <p:spPr/>
        <p:txBody>
          <a:bodyPr/>
          <a:lstStyle/>
          <a:p>
            <a:fld id="{5ECD767F-D67C-44E3-8316-DF152FBCC82C}" type="slidenum">
              <a:rPr lang="es-MX" smtClean="0"/>
              <a:t>‹#›</a:t>
            </a:fld>
            <a:endParaRPr lang="es-MX"/>
          </a:p>
        </p:txBody>
      </p:sp>
      <p:sp>
        <p:nvSpPr>
          <p:cNvPr id="5" name="Footer Placeholder 4"/>
          <p:cNvSpPr>
            <a:spLocks noGrp="1"/>
          </p:cNvSpPr>
          <p:nvPr>
            <p:ph type="ftr" sz="quarter" idx="12"/>
          </p:nvPr>
        </p:nvSpPr>
        <p:spPr/>
        <p:txBody>
          <a:bodyPr/>
          <a:lstStyle/>
          <a:p>
            <a:endParaRPr lang="es-MX"/>
          </a:p>
        </p:txBody>
      </p:sp>
      <p:sp>
        <p:nvSpPr>
          <p:cNvPr id="6" name="Text Placeholder 12"/>
          <p:cNvSpPr>
            <a:spLocks noGrp="1"/>
          </p:cNvSpPr>
          <p:nvPr>
            <p:ph type="body" sz="quarter" idx="13"/>
          </p:nvPr>
        </p:nvSpPr>
        <p:spPr>
          <a:xfrm>
            <a:off x="691116" y="1329558"/>
            <a:ext cx="7267413" cy="3281363"/>
          </a:xfrm>
        </p:spPr>
        <p:txBody>
          <a:bodyPr/>
          <a:lstStyle>
            <a:lvl1pPr marL="171450" indent="-171450">
              <a:lnSpc>
                <a:spcPts val="2400"/>
              </a:lnSpc>
              <a:spcBef>
                <a:spcPct val="0"/>
              </a:spcBef>
            </a:lvl1pPr>
            <a:lvl2pPr marL="398463" indent="-173038">
              <a:lnSpc>
                <a:spcPts val="2400"/>
              </a:lnSpc>
              <a:spcBef>
                <a:spcPct val="0"/>
              </a:spcBef>
            </a:lvl2pPr>
            <a:lvl3pPr marL="627063" indent="-169863">
              <a:lnSpc>
                <a:spcPts val="2400"/>
              </a:lnSpc>
              <a:spcBef>
                <a:spcPct val="0"/>
              </a:spcBef>
            </a:lvl3pPr>
            <a:lvl4pPr marL="912813" indent="-169863">
              <a:lnSpc>
                <a:spcPts val="2400"/>
              </a:lnSpc>
              <a:spcBef>
                <a:spcPct val="0"/>
              </a:spcBef>
            </a:lvl4pPr>
            <a:lvl5pPr marL="1196975" indent="-169863">
              <a:lnSpc>
                <a:spcPts val="2400"/>
              </a:lnSpc>
              <a:spcBef>
                <a:spcPct val="0"/>
              </a:spcBef>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789957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9D79016-8618-455C-9D20-B38CFDA84EC5}" type="datetimeFigureOut">
              <a:rPr lang="es-MX" smtClean="0"/>
              <a:t>16/05/17</a:t>
            </a:fld>
            <a:endParaRPr lang="es-MX"/>
          </a:p>
        </p:txBody>
      </p:sp>
      <p:sp>
        <p:nvSpPr>
          <p:cNvPr id="6" name="Footer Placeholder 5"/>
          <p:cNvSpPr>
            <a:spLocks noGrp="1"/>
          </p:cNvSpPr>
          <p:nvPr>
            <p:ph type="ftr" sz="quarter" idx="11"/>
          </p:nvPr>
        </p:nvSpPr>
        <p:spPr>
          <a:xfrm>
            <a:off x="691115" y="6492164"/>
            <a:ext cx="5469861" cy="365125"/>
          </a:xfrm>
          <a:prstGeom prst="rect">
            <a:avLst/>
          </a:prstGeom>
        </p:spPr>
        <p:txBody>
          <a:bodyPr/>
          <a:lstStyle/>
          <a:p>
            <a:endParaRPr lang="es-MX"/>
          </a:p>
        </p:txBody>
      </p:sp>
      <p:sp>
        <p:nvSpPr>
          <p:cNvPr id="7" name="Slide Number Placeholder 6"/>
          <p:cNvSpPr>
            <a:spLocks noGrp="1"/>
          </p:cNvSpPr>
          <p:nvPr>
            <p:ph type="sldNum" sz="quarter" idx="12"/>
          </p:nvPr>
        </p:nvSpPr>
        <p:spPr/>
        <p:txBody>
          <a:bodyPr/>
          <a:lstStyle/>
          <a:p>
            <a:fld id="{5ECD767F-D67C-44E3-8316-DF152FBCC82C}" type="slidenum">
              <a:rPr lang="es-MX" smtClean="0"/>
              <a:t>‹#›</a:t>
            </a:fld>
            <a:endParaRPr lang="es-MX"/>
          </a:p>
        </p:txBody>
      </p:sp>
      <p:sp>
        <p:nvSpPr>
          <p:cNvPr id="13" name="Text Placeholder 12"/>
          <p:cNvSpPr>
            <a:spLocks noGrp="1"/>
          </p:cNvSpPr>
          <p:nvPr>
            <p:ph type="body" sz="quarter" idx="13"/>
          </p:nvPr>
        </p:nvSpPr>
        <p:spPr>
          <a:xfrm>
            <a:off x="691116" y="1329558"/>
            <a:ext cx="7267413" cy="3281363"/>
          </a:xfrm>
        </p:spPr>
        <p:txBody>
          <a:bodyPr numCol="2" spcCol="228600"/>
          <a:lstStyle>
            <a:lvl1pPr marL="171450" indent="-171450">
              <a:lnSpc>
                <a:spcPts val="2400"/>
              </a:lnSpc>
              <a:spcBef>
                <a:spcPct val="0"/>
              </a:spcBef>
            </a:lvl1pPr>
            <a:lvl2pPr marL="398463" indent="-173038">
              <a:lnSpc>
                <a:spcPts val="2400"/>
              </a:lnSpc>
              <a:spcBef>
                <a:spcPct val="0"/>
              </a:spcBef>
            </a:lvl2pPr>
            <a:lvl3pPr marL="627063" indent="-169863">
              <a:lnSpc>
                <a:spcPts val="2400"/>
              </a:lnSpc>
              <a:spcBef>
                <a:spcPct val="0"/>
              </a:spcBef>
            </a:lvl3pPr>
            <a:lvl4pPr marL="912813" indent="-169863">
              <a:lnSpc>
                <a:spcPts val="2400"/>
              </a:lnSpc>
              <a:spcBef>
                <a:spcPct val="0"/>
              </a:spcBef>
            </a:lvl4pPr>
            <a:lvl5pPr marL="1196975" indent="-169863">
              <a:lnSpc>
                <a:spcPts val="2400"/>
              </a:lnSpc>
              <a:spcBef>
                <a:spcPct val="0"/>
              </a:spcBef>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269570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hoto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D79016-8618-455C-9D20-B38CFDA84EC5}" type="datetimeFigureOut">
              <a:rPr lang="es-MX" smtClean="0"/>
              <a:t>16/05/17</a:t>
            </a:fld>
            <a:endParaRPr lang="es-MX"/>
          </a:p>
        </p:txBody>
      </p:sp>
      <p:sp>
        <p:nvSpPr>
          <p:cNvPr id="4" name="Slide Number Placeholder 3"/>
          <p:cNvSpPr>
            <a:spLocks noGrp="1"/>
          </p:cNvSpPr>
          <p:nvPr>
            <p:ph type="sldNum" sz="quarter" idx="11"/>
          </p:nvPr>
        </p:nvSpPr>
        <p:spPr/>
        <p:txBody>
          <a:bodyPr/>
          <a:lstStyle/>
          <a:p>
            <a:fld id="{5ECD767F-D67C-44E3-8316-DF152FBCC82C}" type="slidenum">
              <a:rPr lang="es-MX" smtClean="0"/>
              <a:t>‹#›</a:t>
            </a:fld>
            <a:endParaRPr lang="es-MX"/>
          </a:p>
        </p:txBody>
      </p:sp>
      <p:sp>
        <p:nvSpPr>
          <p:cNvPr id="5" name="Footer Placeholder 4"/>
          <p:cNvSpPr>
            <a:spLocks noGrp="1"/>
          </p:cNvSpPr>
          <p:nvPr>
            <p:ph type="ftr" sz="quarter" idx="12"/>
          </p:nvPr>
        </p:nvSpPr>
        <p:spPr/>
        <p:txBody>
          <a:bodyPr/>
          <a:lstStyle/>
          <a:p>
            <a:endParaRPr lang="es-MX"/>
          </a:p>
        </p:txBody>
      </p:sp>
      <p:sp>
        <p:nvSpPr>
          <p:cNvPr id="6" name="Text Placeholder 12"/>
          <p:cNvSpPr>
            <a:spLocks noGrp="1"/>
          </p:cNvSpPr>
          <p:nvPr>
            <p:ph type="body" sz="quarter" idx="13"/>
          </p:nvPr>
        </p:nvSpPr>
        <p:spPr>
          <a:xfrm>
            <a:off x="4483522" y="1329558"/>
            <a:ext cx="3638015" cy="3281363"/>
          </a:xfrm>
        </p:spPr>
        <p:txBody>
          <a:bodyPr/>
          <a:lstStyle>
            <a:lvl1pPr marL="171450" indent="-171450">
              <a:lnSpc>
                <a:spcPts val="2400"/>
              </a:lnSpc>
              <a:spcBef>
                <a:spcPct val="0"/>
              </a:spcBef>
            </a:lvl1pPr>
            <a:lvl2pPr marL="398463" indent="-173038">
              <a:lnSpc>
                <a:spcPts val="2400"/>
              </a:lnSpc>
              <a:spcBef>
                <a:spcPct val="0"/>
              </a:spcBef>
            </a:lvl2pPr>
            <a:lvl3pPr marL="627063" indent="-169863">
              <a:lnSpc>
                <a:spcPts val="2400"/>
              </a:lnSpc>
              <a:spcBef>
                <a:spcPct val="0"/>
              </a:spcBef>
            </a:lvl3pPr>
            <a:lvl4pPr marL="912813" indent="-169863">
              <a:lnSpc>
                <a:spcPts val="2400"/>
              </a:lnSpc>
              <a:spcBef>
                <a:spcPct val="0"/>
              </a:spcBef>
            </a:lvl4pPr>
            <a:lvl5pPr marL="1196975" indent="-169863">
              <a:lnSpc>
                <a:spcPts val="2400"/>
              </a:lnSpc>
              <a:spcBef>
                <a:spcPct val="0"/>
              </a:spcBef>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7"/>
          <p:cNvSpPr>
            <a:spLocks noGrp="1"/>
          </p:cNvSpPr>
          <p:nvPr>
            <p:ph sz="quarter" idx="14"/>
          </p:nvPr>
        </p:nvSpPr>
        <p:spPr>
          <a:xfrm>
            <a:off x="690563" y="1330325"/>
            <a:ext cx="3416299" cy="4402138"/>
          </a:xfrm>
        </p:spPr>
        <p:txBody>
          <a:bodyPr anchor="t"/>
          <a:lstStyle>
            <a:lvl1pPr marL="0" indent="0" algn="ctr">
              <a:buNone/>
            </a:lvl1pPr>
            <a:lvl2pPr marL="457200" indent="0" algn="ctr">
              <a:buNone/>
            </a:lvl2pPr>
            <a:lvl3pPr marL="914400" indent="0" algn="ctr">
              <a:buNone/>
            </a:lvl3pPr>
            <a:lvl4pPr marL="1371600" indent="0" algn="ctr">
              <a:buNone/>
            </a:lvl4pPr>
            <a:lvl5pPr marL="1828800" indent="0" algn="ctr">
              <a:buNone/>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5513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harts 1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D79016-8618-455C-9D20-B38CFDA84EC5}" type="datetimeFigureOut">
              <a:rPr lang="es-MX" smtClean="0"/>
              <a:t>16/05/17</a:t>
            </a:fld>
            <a:endParaRPr lang="es-MX"/>
          </a:p>
        </p:txBody>
      </p:sp>
      <p:sp>
        <p:nvSpPr>
          <p:cNvPr id="4" name="Slide Number Placeholder 3"/>
          <p:cNvSpPr>
            <a:spLocks noGrp="1"/>
          </p:cNvSpPr>
          <p:nvPr>
            <p:ph type="sldNum" sz="quarter" idx="11"/>
          </p:nvPr>
        </p:nvSpPr>
        <p:spPr/>
        <p:txBody>
          <a:bodyPr/>
          <a:lstStyle/>
          <a:p>
            <a:fld id="{5ECD767F-D67C-44E3-8316-DF152FBCC82C}" type="slidenum">
              <a:rPr lang="es-MX" smtClean="0"/>
              <a:t>‹#›</a:t>
            </a:fld>
            <a:endParaRPr lang="es-MX"/>
          </a:p>
        </p:txBody>
      </p:sp>
      <p:sp>
        <p:nvSpPr>
          <p:cNvPr id="5" name="Footer Placeholder 4"/>
          <p:cNvSpPr>
            <a:spLocks noGrp="1"/>
          </p:cNvSpPr>
          <p:nvPr>
            <p:ph type="ftr" sz="quarter" idx="12"/>
          </p:nvPr>
        </p:nvSpPr>
        <p:spPr/>
        <p:txBody>
          <a:bodyPr/>
          <a:lstStyle/>
          <a:p>
            <a:endParaRPr lang="es-MX"/>
          </a:p>
        </p:txBody>
      </p:sp>
      <p:sp>
        <p:nvSpPr>
          <p:cNvPr id="8" name="Content Placeholder 7"/>
          <p:cNvSpPr>
            <a:spLocks noGrp="1"/>
          </p:cNvSpPr>
          <p:nvPr>
            <p:ph sz="quarter" idx="15"/>
          </p:nvPr>
        </p:nvSpPr>
        <p:spPr>
          <a:xfrm>
            <a:off x="695015" y="1330325"/>
            <a:ext cx="3684847" cy="4402138"/>
          </a:xfrm>
        </p:spPr>
        <p:txBody>
          <a:bodyPr anchor="t"/>
          <a:lstStyle>
            <a:lvl1pPr marL="0" indent="0" algn="ctr">
              <a:buNone/>
            </a:lvl1pPr>
            <a:lvl2pPr marL="457200" indent="0" algn="ctr">
              <a:buNone/>
            </a:lvl2pPr>
            <a:lvl3pPr marL="914400" indent="0" algn="ctr">
              <a:buNone/>
            </a:lvl3pPr>
            <a:lvl4pPr marL="1371600" indent="0" algn="ctr">
              <a:buNone/>
            </a:lvl4pPr>
            <a:lvl5pPr marL="1828800" indent="0" algn="ctr">
              <a:buNone/>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7"/>
          <p:cNvSpPr>
            <a:spLocks noGrp="1"/>
          </p:cNvSpPr>
          <p:nvPr>
            <p:ph sz="quarter" idx="16"/>
          </p:nvPr>
        </p:nvSpPr>
        <p:spPr>
          <a:xfrm>
            <a:off x="4768037" y="1330325"/>
            <a:ext cx="3684847" cy="4402138"/>
          </a:xfrm>
        </p:spPr>
        <p:txBody>
          <a:bodyPr anchor="t"/>
          <a:lstStyle>
            <a:lvl1pPr marL="0" indent="0" algn="ctr">
              <a:buNone/>
            </a:lvl1pPr>
            <a:lvl2pPr marL="457200" indent="0" algn="ctr">
              <a:buNone/>
            </a:lvl2pPr>
            <a:lvl3pPr marL="914400" indent="0" algn="ctr">
              <a:buNone/>
            </a:lvl3pPr>
            <a:lvl4pPr marL="1371600" indent="0" algn="ctr">
              <a:buNone/>
            </a:lvl4pPr>
            <a:lvl5pPr marL="1828800" indent="0" algn="ctr">
              <a:buNone/>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88194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D79016-8618-455C-9D20-B38CFDA84EC5}" type="datetimeFigureOut">
              <a:rPr lang="es-MX" smtClean="0"/>
              <a:t>16/05/17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ECD767F-D67C-44E3-8316-DF152FBCC82C}" type="slidenum">
              <a:rPr lang="es-MX" smtClean="0"/>
              <a:t>‹#›</a:t>
            </a:fld>
            <a:endParaRPr lang="es-MX"/>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jpeg"/><Relationship Id="rId9"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Gardere_Footer Art_a-01.jpg"/>
          <p:cNvPicPr>
            <a:picLocks noChangeAspect="1"/>
          </p:cNvPicPr>
          <p:nvPr/>
        </p:nvPicPr>
        <p:blipFill>
          <a:blip r:embed="rId8">
            <a:extLst>
              <a:ext uri="{28A0092B-C50C-407E-A947-70E740481C1C}">
                <a14:useLocalDpi xmlns:a14="http://schemas.microsoft.com/office/drawing/2010/main" val="0"/>
              </a:ext>
            </a:extLst>
          </a:blip>
          <a:srcRect t="21189"/>
          <a:stretch/>
        </p:blipFill>
        <p:spPr>
          <a:xfrm>
            <a:off x="0" y="6497674"/>
            <a:ext cx="9144000" cy="360326"/>
          </a:xfrm>
          <a:prstGeom prst="rect">
            <a:avLst/>
          </a:prstGeom>
        </p:spPr>
      </p:pic>
      <p:sp>
        <p:nvSpPr>
          <p:cNvPr id="2" name="Title Placeholder 1"/>
          <p:cNvSpPr>
            <a:spLocks noGrp="1"/>
          </p:cNvSpPr>
          <p:nvPr>
            <p:ph type="title"/>
          </p:nvPr>
        </p:nvSpPr>
        <p:spPr>
          <a:xfrm>
            <a:off x="691116" y="241575"/>
            <a:ext cx="6391349" cy="581874"/>
          </a:xfrm>
          <a:prstGeom prst="rect">
            <a:avLst/>
          </a:prstGeom>
        </p:spPr>
        <p:txBody>
          <a:bodyPr vert="horz" lIns="0" tIns="0" rIns="0" bIns="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91116" y="1482060"/>
            <a:ext cx="7761768" cy="1450397"/>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314558" y="6492875"/>
            <a:ext cx="1183758" cy="365125"/>
          </a:xfrm>
          <a:prstGeom prst="rect">
            <a:avLst/>
          </a:prstGeom>
        </p:spPr>
        <p:txBody>
          <a:bodyPr vert="horz" lIns="0" tIns="0" rIns="0" bIns="0" rtlCol="0" anchor="ctr"/>
          <a:lstStyle>
            <a:lvl1pPr algn="ctr">
              <a:defRPr sz="800" b="0" i="0">
                <a:solidFill>
                  <a:schemeClr val="bg1"/>
                </a:solidFill>
                <a:latin typeface="Verdana"/>
                <a:cs typeface="Verdana"/>
              </a:defRPr>
            </a:lvl1pPr>
          </a:lstStyle>
          <a:p>
            <a:fld id="{C9D79016-8618-455C-9D20-B38CFDA84EC5}" type="datetimeFigureOut">
              <a:rPr lang="es-MX" smtClean="0"/>
              <a:t>16/05/17</a:t>
            </a:fld>
            <a:endParaRPr lang="es-MX"/>
          </a:p>
        </p:txBody>
      </p:sp>
      <p:sp>
        <p:nvSpPr>
          <p:cNvPr id="6" name="Slide Number Placeholder 5"/>
          <p:cNvSpPr>
            <a:spLocks noGrp="1"/>
          </p:cNvSpPr>
          <p:nvPr>
            <p:ph type="sldNum" sz="quarter" idx="4"/>
          </p:nvPr>
        </p:nvSpPr>
        <p:spPr>
          <a:xfrm>
            <a:off x="7693247" y="6492164"/>
            <a:ext cx="759637" cy="365125"/>
          </a:xfrm>
          <a:prstGeom prst="rect">
            <a:avLst/>
          </a:prstGeom>
        </p:spPr>
        <p:txBody>
          <a:bodyPr vert="horz" lIns="0" tIns="0" rIns="0" bIns="0" rtlCol="0" anchor="ctr"/>
          <a:lstStyle>
            <a:lvl1pPr algn="r">
              <a:defRPr sz="1000" b="1" i="0">
                <a:solidFill>
                  <a:srgbClr val="FFFFFF"/>
                </a:solidFill>
                <a:latin typeface="Verdana"/>
                <a:cs typeface="Verdana"/>
              </a:defRPr>
            </a:lvl1pPr>
          </a:lstStyle>
          <a:p>
            <a:fld id="{5ECD767F-D67C-44E3-8316-DF152FBCC82C}" type="slidenum">
              <a:rPr lang="es-MX" smtClean="0"/>
              <a:t>‹#›</a:t>
            </a:fld>
            <a:endParaRPr lang="es-MX"/>
          </a:p>
        </p:txBody>
      </p:sp>
      <p:cxnSp>
        <p:nvCxnSpPr>
          <p:cNvPr id="9" name="Straight Connector 8"/>
          <p:cNvCxnSpPr/>
          <p:nvPr/>
        </p:nvCxnSpPr>
        <p:spPr>
          <a:xfrm>
            <a:off x="691116" y="856511"/>
            <a:ext cx="7761768" cy="2"/>
          </a:xfrm>
          <a:prstGeom prst="line">
            <a:avLst/>
          </a:prstGeom>
          <a:ln w="22225">
            <a:solidFill>
              <a:srgbClr val="7A7B75">
                <a:alpha val="20000"/>
              </a:srgbClr>
            </a:solidFill>
          </a:ln>
        </p:spPr>
        <p:style>
          <a:lnRef idx="2">
            <a:schemeClr val="accent1"/>
          </a:lnRef>
          <a:fillRef idx="0">
            <a:schemeClr val="accent1"/>
          </a:fillRef>
          <a:effectRef idx="1">
            <a:schemeClr val="accent1"/>
          </a:effectRef>
          <a:fontRef idx="minor">
            <a:schemeClr val="tx1"/>
          </a:fontRef>
        </p:style>
      </p:cxnSp>
      <p:pic>
        <p:nvPicPr>
          <p:cNvPr id="10" name="Picture 9" descr="Gardere_RGB.jpg"/>
          <p:cNvPicPr>
            <a:picLocks noChangeAspect="1"/>
          </p:cNvPicPr>
          <p:nvPr/>
        </p:nvPicPr>
        <p:blipFill>
          <a:blip r:embed="rId9">
            <a:extLst>
              <a:ext uri="{28A0092B-C50C-407E-A947-70E740481C1C}">
                <a14:useLocalDpi xmlns:a14="http://schemas.microsoft.com/office/drawing/2010/main" val="0"/>
              </a:ext>
            </a:extLst>
          </a:blip>
          <a:stretch/>
        </p:blipFill>
        <p:spPr>
          <a:xfrm>
            <a:off x="7102841" y="345256"/>
            <a:ext cx="1462964" cy="438889"/>
          </a:xfrm>
          <a:prstGeom prst="rect">
            <a:avLst/>
          </a:prstGeom>
        </p:spPr>
      </p:pic>
      <p:sp>
        <p:nvSpPr>
          <p:cNvPr id="11" name="Footer Placeholder 10"/>
          <p:cNvSpPr>
            <a:spLocks noGrp="1"/>
          </p:cNvSpPr>
          <p:nvPr>
            <p:ph type="ftr" sz="quarter" idx="3"/>
          </p:nvPr>
        </p:nvSpPr>
        <p:spPr>
          <a:xfrm>
            <a:off x="691116" y="6492875"/>
            <a:ext cx="5576186" cy="365125"/>
          </a:xfrm>
          <a:prstGeom prst="rect">
            <a:avLst/>
          </a:prstGeom>
        </p:spPr>
        <p:txBody>
          <a:bodyPr vert="horz" lIns="0" tIns="0" rIns="0" bIns="0" rtlCol="0" anchor="ctr"/>
          <a:lstStyle>
            <a:lvl1pPr algn="l">
              <a:defRPr sz="700" spc="300">
                <a:solidFill>
                  <a:srgbClr val="FFFFFF"/>
                </a:solidFill>
                <a:latin typeface="Verdana"/>
                <a:cs typeface="Verdana"/>
              </a:defRPr>
            </a:lvl1pPr>
          </a:lstStyle>
          <a:p>
            <a:endParaRPr lang="es-MX"/>
          </a:p>
        </p:txBody>
      </p:sp>
    </p:spTree>
    <p:extLst>
      <p:ext uri="{BB962C8B-B14F-4D97-AF65-F5344CB8AC3E}">
        <p14:creationId xmlns:p14="http://schemas.microsoft.com/office/powerpoint/2010/main" val="110245264"/>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Lst>
  <p:transition/>
  <p:txStyles>
    <p:titleStyle>
      <a:lvl1pPr algn="l" defTabSz="457200" rtl="0" eaLnBrk="1" latinLnBrk="0" hangingPunct="1">
        <a:spcBef>
          <a:spcPct val="0"/>
        </a:spcBef>
        <a:buNone/>
        <a:defRPr sz="2000" b="0" i="0" kern="1200">
          <a:solidFill>
            <a:srgbClr val="CC9F26"/>
          </a:solidFill>
          <a:latin typeface="Verdana"/>
          <a:ea typeface="+mj-ea"/>
          <a:cs typeface="Verdana"/>
        </a:defRPr>
      </a:lvl1pPr>
    </p:titleStyle>
    <p:bodyStyle>
      <a:lvl1pPr marL="342900" indent="-342900" algn="l" defTabSz="457200" rtl="0" eaLnBrk="1" latinLnBrk="0" hangingPunct="1">
        <a:lnSpc>
          <a:spcPts val="1800"/>
        </a:lnSpc>
        <a:spcBef>
          <a:spcPts val="600"/>
        </a:spcBef>
        <a:buFont typeface="Arial"/>
        <a:buChar char="•"/>
        <a:defRPr sz="1400" b="0" i="0" kern="1200">
          <a:solidFill>
            <a:srgbClr val="7A7B75"/>
          </a:solidFill>
          <a:latin typeface="Verdana"/>
          <a:ea typeface="+mn-ea"/>
          <a:cs typeface="Verdana"/>
        </a:defRPr>
      </a:lvl1pPr>
      <a:lvl2pPr marL="742950" indent="-285750" algn="l" defTabSz="457200" rtl="0" eaLnBrk="1" latinLnBrk="0" hangingPunct="1">
        <a:lnSpc>
          <a:spcPts val="1800"/>
        </a:lnSpc>
        <a:spcBef>
          <a:spcPts val="600"/>
        </a:spcBef>
        <a:buFont typeface="Arial"/>
        <a:buChar char="–"/>
        <a:defRPr sz="1200" b="0" i="0" kern="1200">
          <a:solidFill>
            <a:srgbClr val="7A7B75"/>
          </a:solidFill>
          <a:latin typeface="Verdana"/>
          <a:ea typeface="+mn-ea"/>
          <a:cs typeface="Verdana"/>
        </a:defRPr>
      </a:lvl2pPr>
      <a:lvl3pPr marL="1143000" indent="-228600" algn="l" defTabSz="457200" rtl="0" eaLnBrk="1" latinLnBrk="0" hangingPunct="1">
        <a:lnSpc>
          <a:spcPts val="1800"/>
        </a:lnSpc>
        <a:spcBef>
          <a:spcPts val="600"/>
        </a:spcBef>
        <a:buFont typeface="Arial"/>
        <a:buChar char="•"/>
        <a:defRPr sz="1100" b="0" i="0" kern="1200">
          <a:solidFill>
            <a:srgbClr val="7A7B75"/>
          </a:solidFill>
          <a:latin typeface="Verdana"/>
          <a:ea typeface="+mn-ea"/>
          <a:cs typeface="Verdana"/>
        </a:defRPr>
      </a:lvl3pPr>
      <a:lvl4pPr marL="1600200" indent="-228600" algn="l" defTabSz="457200" rtl="0" eaLnBrk="1" latinLnBrk="0" hangingPunct="1">
        <a:lnSpc>
          <a:spcPts val="1800"/>
        </a:lnSpc>
        <a:spcBef>
          <a:spcPts val="600"/>
        </a:spcBef>
        <a:buFont typeface="Arial"/>
        <a:buChar char="–"/>
        <a:defRPr sz="1050" b="0" i="0" kern="1200">
          <a:solidFill>
            <a:srgbClr val="7A7B75"/>
          </a:solidFill>
          <a:latin typeface="Verdana"/>
          <a:ea typeface="+mn-ea"/>
          <a:cs typeface="Verdana"/>
        </a:defRPr>
      </a:lvl4pPr>
      <a:lvl5pPr marL="2057400" indent="-228600" algn="l" defTabSz="457200" rtl="0" eaLnBrk="1" latinLnBrk="0" hangingPunct="1">
        <a:lnSpc>
          <a:spcPts val="1800"/>
        </a:lnSpc>
        <a:spcBef>
          <a:spcPts val="600"/>
        </a:spcBef>
        <a:buFont typeface="Arial"/>
        <a:buChar char="»"/>
        <a:defRPr sz="1050" b="0" i="0" kern="1200">
          <a:solidFill>
            <a:srgbClr val="7A7B75"/>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mailto:mcarrasco@gardere.com" TargetMode="External"/><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96752"/>
            <a:ext cx="7772400" cy="615553"/>
          </a:xfrm>
        </p:spPr>
        <p:txBody>
          <a:bodyPr/>
          <a:lstStyle/>
          <a:p>
            <a:r>
              <a:rPr lang="en-US" sz="4000" smtClean="0"/>
              <a:t>Renegotiation of NAFTA</a:t>
            </a:r>
            <a:endParaRPr lang="en-US" sz="4000"/>
          </a:p>
        </p:txBody>
      </p:sp>
      <p:sp>
        <p:nvSpPr>
          <p:cNvPr id="3" name="Subtitle 2"/>
          <p:cNvSpPr>
            <a:spLocks noGrp="1"/>
          </p:cNvSpPr>
          <p:nvPr>
            <p:ph type="body" sz="quarter" idx="10"/>
          </p:nvPr>
        </p:nvSpPr>
        <p:spPr>
          <a:xfrm>
            <a:off x="1371600" y="3501008"/>
            <a:ext cx="6400800" cy="1728192"/>
          </a:xfrm>
        </p:spPr>
        <p:txBody>
          <a:bodyPr/>
          <a:lstStyle/>
          <a:p>
            <a:r>
              <a:rPr lang="en-US" sz="2000" smtClean="0"/>
              <a:t>Possible Impact on Trade</a:t>
            </a:r>
          </a:p>
          <a:p>
            <a:r>
              <a:rPr lang="en-US" sz="2000" smtClean="0"/>
              <a:t>A Mexican perspective</a:t>
            </a:r>
          </a:p>
        </p:txBody>
      </p:sp>
    </p:spTree>
    <p:extLst>
      <p:ext uri="{BB962C8B-B14F-4D97-AF65-F5344CB8AC3E}">
        <p14:creationId xmlns:p14="http://schemas.microsoft.com/office/powerpoint/2010/main" val="285613000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smtClean="0"/>
              <a:t>Trade War</a:t>
            </a:r>
            <a:endParaRPr lang="en-US" sz="2800"/>
          </a:p>
        </p:txBody>
      </p:sp>
      <p:sp>
        <p:nvSpPr>
          <p:cNvPr id="3" name="Content Placeholder 2"/>
          <p:cNvSpPr>
            <a:spLocks noGrp="1"/>
          </p:cNvSpPr>
          <p:nvPr>
            <p:ph type="body" sz="quarter" idx="13"/>
          </p:nvPr>
        </p:nvSpPr>
        <p:spPr>
          <a:xfrm>
            <a:off x="691116" y="1124744"/>
            <a:ext cx="7267413" cy="3486177"/>
          </a:xfrm>
        </p:spPr>
        <p:txBody>
          <a:bodyPr numCol="2"/>
          <a:lstStyle/>
          <a:p>
            <a:r>
              <a:rPr lang="en-US" sz="1600" smtClean="0"/>
              <a:t>Whether determining the payment of duties on Mexican originated imports, Mexico would be allowed to retaliate under WTO Rules.</a:t>
            </a:r>
          </a:p>
          <a:p>
            <a:endParaRPr lang="en-US" sz="1600" smtClean="0"/>
          </a:p>
          <a:p>
            <a:r>
              <a:rPr lang="en-US" sz="1600" smtClean="0"/>
              <a:t>Under WTO, member countries are bound to establish most favored nation tariffs.</a:t>
            </a:r>
          </a:p>
          <a:p>
            <a:endParaRPr lang="en-US" sz="1600" smtClean="0"/>
          </a:p>
          <a:p>
            <a:r>
              <a:rPr lang="en-US" sz="1600" smtClean="0"/>
              <a:t>Having the US government raising tariffs on Mexican originated goods may initiate reciprocal raising of tariffs to US exports.</a:t>
            </a:r>
          </a:p>
          <a:p>
            <a:endParaRPr lang="en-US" sz="1600" smtClean="0"/>
          </a:p>
          <a:p>
            <a:endParaRPr lang="en-US" sz="1600" smtClean="0"/>
          </a:p>
          <a:p>
            <a:r>
              <a:rPr lang="en-US" sz="1600" smtClean="0"/>
              <a:t>NAFTA Article 302 prohibits a party from raising or establishing new tariffs and article 2019 also foresees retaliation. </a:t>
            </a:r>
          </a:p>
          <a:p>
            <a:endParaRPr lang="en-US" sz="1600" smtClean="0"/>
          </a:p>
          <a:p>
            <a:r>
              <a:rPr lang="en-US" sz="1600" smtClean="0"/>
              <a:t>For example, upon increasing tariffs to Mexican goods imports into the US, Mexico could, in retaliation, affect US export industries to Mexico, such as beef, soy, corn, etc.</a:t>
            </a:r>
          </a:p>
          <a:p>
            <a:endParaRPr lang="en-US" sz="1600" smtClean="0"/>
          </a:p>
          <a:p>
            <a:r>
              <a:rPr lang="en-US" sz="1600" smtClean="0"/>
              <a:t>Distancing from free trade benefits would only hurt consumers and countries economies</a:t>
            </a:r>
            <a:r>
              <a:rPr lang="en-US" smtClean="0"/>
              <a:t>.</a:t>
            </a:r>
            <a:endParaRPr lang="en-US"/>
          </a:p>
        </p:txBody>
      </p:sp>
    </p:spTree>
    <p:extLst>
      <p:ext uri="{BB962C8B-B14F-4D97-AF65-F5344CB8AC3E}">
        <p14:creationId xmlns:p14="http://schemas.microsoft.com/office/powerpoint/2010/main" val="25201259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Many Thanks!</a:t>
            </a:r>
            <a:endParaRPr lang="en-US"/>
          </a:p>
        </p:txBody>
      </p:sp>
      <p:sp>
        <p:nvSpPr>
          <p:cNvPr id="7" name="Text Placeholder 6"/>
          <p:cNvSpPr>
            <a:spLocks noGrp="1"/>
          </p:cNvSpPr>
          <p:nvPr>
            <p:ph type="body" sz="quarter" idx="10"/>
          </p:nvPr>
        </p:nvSpPr>
        <p:spPr/>
        <p:txBody>
          <a:bodyPr/>
          <a:lstStyle/>
          <a:p>
            <a:pPr marL="0" indent="0">
              <a:buNone/>
            </a:pPr>
            <a:r>
              <a:rPr lang="en-US" smtClean="0">
                <a:solidFill>
                  <a:schemeClr val="accent2">
                    <a:lumMod val="75000"/>
                  </a:schemeClr>
                </a:solidFill>
              </a:rPr>
              <a:t>Contact Information</a:t>
            </a:r>
          </a:p>
          <a:p>
            <a:pPr marL="0" indent="0">
              <a:lnSpc>
                <a:spcPct val="100000"/>
              </a:lnSpc>
              <a:buNone/>
            </a:pPr>
            <a:r>
              <a:rPr lang="en-US" smtClean="0">
                <a:solidFill>
                  <a:schemeClr val="bg1">
                    <a:lumMod val="50000"/>
                  </a:schemeClr>
                </a:solidFill>
              </a:rPr>
              <a:t>Marcos Carrasco</a:t>
            </a:r>
          </a:p>
          <a:p>
            <a:pPr marL="0" indent="0">
              <a:lnSpc>
                <a:spcPct val="100000"/>
              </a:lnSpc>
              <a:buNone/>
            </a:pPr>
            <a:r>
              <a:rPr lang="en-US" smtClean="0">
                <a:solidFill>
                  <a:srgbClr val="002060"/>
                </a:solidFill>
              </a:rPr>
              <a:t>GARDERE</a:t>
            </a:r>
          </a:p>
          <a:p>
            <a:pPr marL="0" indent="0">
              <a:lnSpc>
                <a:spcPct val="100000"/>
              </a:lnSpc>
              <a:buNone/>
            </a:pPr>
            <a:r>
              <a:rPr lang="en-US" smtClean="0"/>
              <a:t>Partner, Foreign Trade &amp; Customs</a:t>
            </a:r>
          </a:p>
          <a:p>
            <a:pPr marL="0" indent="0">
              <a:lnSpc>
                <a:spcPct val="100000"/>
              </a:lnSpc>
              <a:buNone/>
            </a:pPr>
            <a:r>
              <a:rPr lang="en-US" smtClean="0">
                <a:hlinkClick r:id="rId3"/>
              </a:rPr>
              <a:t>mcarrasco@gardere.com</a:t>
            </a:r>
            <a:r>
              <a:rPr lang="en-US" smtClean="0"/>
              <a:t> </a:t>
            </a:r>
          </a:p>
          <a:p>
            <a:pPr marL="0" indent="0">
              <a:lnSpc>
                <a:spcPct val="100000"/>
              </a:lnSpc>
              <a:buNone/>
            </a:pPr>
            <a:endParaRPr lang="en-US" smtClean="0"/>
          </a:p>
          <a:p>
            <a:pPr marL="0" indent="0">
              <a:buNone/>
            </a:pPr>
            <a:endParaRPr lang="en-US"/>
          </a:p>
        </p:txBody>
      </p:sp>
      <p:pic>
        <p:nvPicPr>
          <p:cNvPr id="8" name="Content Placeholder 4"/>
          <p:cNvPicPr/>
          <p:nvPr/>
        </p:nvPicPr>
        <p:blipFill>
          <a:blip r:embed="rId4">
            <a:extLst>
              <a:ext uri="{28A0092B-C50C-407E-A947-70E740481C1C}">
                <a14:useLocalDpi xmlns:a14="http://schemas.microsoft.com/office/drawing/2010/main" val="0"/>
              </a:ext>
            </a:extLst>
          </a:blip>
          <a:stretch/>
        </p:blipFill>
        <p:spPr>
          <a:xfrm>
            <a:off x="5220072" y="3645024"/>
            <a:ext cx="2225253" cy="2181820"/>
          </a:xfrm>
          <a:prstGeom prst="rect">
            <a:avLst/>
          </a:prstGeom>
          <a:noFill/>
          <a:ln>
            <a:noFill/>
          </a:ln>
        </p:spPr>
      </p:pic>
    </p:spTree>
    <p:extLst>
      <p:ext uri="{BB962C8B-B14F-4D97-AF65-F5344CB8AC3E}">
        <p14:creationId xmlns:p14="http://schemas.microsoft.com/office/powerpoint/2010/main" val="109672467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smtClean="0"/>
              <a:t>Introduction</a:t>
            </a:r>
            <a:endParaRPr lang="en-US" sz="2800"/>
          </a:p>
        </p:txBody>
      </p:sp>
      <p:sp>
        <p:nvSpPr>
          <p:cNvPr id="3" name="Content Placeholder 2"/>
          <p:cNvSpPr>
            <a:spLocks noGrp="1"/>
          </p:cNvSpPr>
          <p:nvPr>
            <p:ph type="body" sz="quarter" idx="13"/>
          </p:nvPr>
        </p:nvSpPr>
        <p:spPr/>
        <p:txBody>
          <a:bodyPr>
            <a:normAutofit/>
          </a:bodyPr>
          <a:lstStyle/>
          <a:p>
            <a:endParaRPr lang="es-MX" sz="1600" smtClean="0"/>
          </a:p>
          <a:p>
            <a:r>
              <a:rPr lang="en-US" sz="1600" smtClean="0"/>
              <a:t>US President Donald Trump repeatedly has pledged to either renegotiate or withdraw the US from NAFTA. </a:t>
            </a:r>
          </a:p>
          <a:p>
            <a:endParaRPr lang="en-US" sz="1600" smtClean="0"/>
          </a:p>
          <a:p>
            <a:r>
              <a:rPr lang="en-US" sz="1600" smtClean="0"/>
              <a:t>Renegotiating seems to be the latest position as commented through a recent communication with Mexican President Enrique Peña-Nieto and Canadian Prime Minister Justin Trudeau.</a:t>
            </a:r>
          </a:p>
          <a:p>
            <a:endParaRPr lang="en-US" sz="1600" smtClean="0"/>
          </a:p>
          <a:p>
            <a:r>
              <a:rPr lang="en-US" sz="1600" smtClean="0"/>
              <a:t>Multinational companies should expect and prepare for relevant changes that will impact their operations through the NAFTA region.</a:t>
            </a:r>
            <a:endParaRPr lang="en-US" sz="1600"/>
          </a:p>
        </p:txBody>
      </p:sp>
    </p:spTree>
    <p:extLst>
      <p:ext uri="{BB962C8B-B14F-4D97-AF65-F5344CB8AC3E}">
        <p14:creationId xmlns:p14="http://schemas.microsoft.com/office/powerpoint/2010/main" val="418821297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s-MX" sz="2800" smtClean="0"/>
              <a:t>NAFTA </a:t>
            </a:r>
            <a:r>
              <a:rPr lang="en-US" sz="2800" smtClean="0"/>
              <a:t>Overview</a:t>
            </a:r>
            <a:endParaRPr lang="en-US" sz="2800"/>
          </a:p>
        </p:txBody>
      </p:sp>
      <p:sp>
        <p:nvSpPr>
          <p:cNvPr id="3" name="Content Placeholder 2"/>
          <p:cNvSpPr>
            <a:spLocks noGrp="1"/>
          </p:cNvSpPr>
          <p:nvPr>
            <p:ph type="body" sz="quarter" idx="13"/>
          </p:nvPr>
        </p:nvSpPr>
        <p:spPr/>
        <p:txBody>
          <a:bodyPr>
            <a:normAutofit/>
          </a:bodyPr>
          <a:lstStyle/>
          <a:p>
            <a:r>
              <a:rPr lang="en-US" sz="1600" smtClean="0"/>
              <a:t>NAFTA was signed in December 1992 by Mexico, US and Canada and entered into effect on January 1994.</a:t>
            </a:r>
          </a:p>
          <a:p>
            <a:endParaRPr lang="en-US" sz="1600" smtClean="0"/>
          </a:p>
          <a:p>
            <a:r>
              <a:rPr lang="en-US" sz="1600" smtClean="0"/>
              <a:t>In 20 years NAFTA partners have largely benefited mainly with the birth of major continental supply chains.</a:t>
            </a:r>
          </a:p>
          <a:p>
            <a:endParaRPr lang="en-US" sz="1600" smtClean="0"/>
          </a:p>
          <a:p>
            <a:r>
              <a:rPr lang="en-US" sz="1600" smtClean="0"/>
              <a:t> US companies captured 50% of Mexico’s total goods import market.</a:t>
            </a:r>
          </a:p>
          <a:p>
            <a:endParaRPr lang="en-US" sz="1600" smtClean="0"/>
          </a:p>
          <a:p>
            <a:r>
              <a:rPr lang="en-US" sz="1600" smtClean="0"/>
              <a:t>The US receive over 80% of Mexico’s exports. </a:t>
            </a:r>
          </a:p>
          <a:p>
            <a:pPr marL="0" indent="0">
              <a:buNone/>
            </a:pPr>
            <a:endParaRPr lang="es-MX" sz="1600"/>
          </a:p>
        </p:txBody>
      </p:sp>
    </p:spTree>
    <p:extLst>
      <p:ext uri="{BB962C8B-B14F-4D97-AF65-F5344CB8AC3E}">
        <p14:creationId xmlns:p14="http://schemas.microsoft.com/office/powerpoint/2010/main" val="1140977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s-MX" sz="2800" smtClean="0"/>
              <a:t>NAFTA </a:t>
            </a:r>
            <a:r>
              <a:rPr lang="en-US" sz="2800" smtClean="0"/>
              <a:t>under Mr. Trump’s Administration</a:t>
            </a:r>
            <a:endParaRPr lang="en-US" sz="2800"/>
          </a:p>
        </p:txBody>
      </p:sp>
      <p:sp>
        <p:nvSpPr>
          <p:cNvPr id="3" name="Content Placeholder 2"/>
          <p:cNvSpPr>
            <a:spLocks noGrp="1"/>
          </p:cNvSpPr>
          <p:nvPr>
            <p:ph type="body" sz="quarter" idx="13"/>
          </p:nvPr>
        </p:nvSpPr>
        <p:spPr/>
        <p:txBody>
          <a:bodyPr numCol="2">
            <a:noAutofit/>
          </a:bodyPr>
          <a:lstStyle/>
          <a:p>
            <a:r>
              <a:rPr lang="en-US" sz="1600" smtClean="0"/>
              <a:t>US President Trump called NAFTA the worst trade deal ever approved; describing it as a disaster.</a:t>
            </a:r>
          </a:p>
          <a:p>
            <a:endParaRPr lang="en-US" sz="1600" smtClean="0"/>
          </a:p>
          <a:p>
            <a:r>
              <a:rPr lang="en-US" sz="1600" smtClean="0"/>
              <a:t>President Trump complained of a $50 billion trade deficit with Mexico.</a:t>
            </a:r>
          </a:p>
          <a:p>
            <a:endParaRPr lang="en-US" sz="1600" smtClean="0"/>
          </a:p>
          <a:p>
            <a:r>
              <a:rPr lang="en-US" sz="1600" smtClean="0"/>
              <a:t>At the beginning of Mr. Trump’s Administration there were two alternatives:</a:t>
            </a:r>
          </a:p>
          <a:p>
            <a:pPr lvl="1"/>
            <a:r>
              <a:rPr lang="en-US" sz="1400" smtClean="0"/>
              <a:t>Withdrawal – tear it up</a:t>
            </a:r>
          </a:p>
          <a:p>
            <a:pPr lvl="1"/>
            <a:r>
              <a:rPr lang="en-US" sz="1400" smtClean="0"/>
              <a:t>Renegotiation</a:t>
            </a:r>
          </a:p>
          <a:p>
            <a:endParaRPr lang="en-US" sz="1600" smtClean="0"/>
          </a:p>
          <a:p>
            <a:endParaRPr lang="en-US" sz="1600" smtClean="0"/>
          </a:p>
          <a:p>
            <a:endParaRPr lang="en-US" sz="1600" smtClean="0"/>
          </a:p>
          <a:p>
            <a:endParaRPr lang="en-US" sz="1600" smtClean="0"/>
          </a:p>
          <a:p>
            <a:endParaRPr lang="en-US" sz="1600" smtClean="0"/>
          </a:p>
          <a:p>
            <a:r>
              <a:rPr lang="en-US" sz="1600" smtClean="0"/>
              <a:t>After considering a draft executive order to pull out of NAFTA, President Trump agreed not to terminate NAFTA, but to proceed swiftly to enable renegotiation for the benefit of three NAFTA countries.</a:t>
            </a:r>
          </a:p>
          <a:p>
            <a:endParaRPr lang="en-US" sz="1600" smtClean="0"/>
          </a:p>
          <a:p>
            <a:pPr lvl="0"/>
            <a:r>
              <a:rPr lang="en-US" sz="1600" smtClean="0"/>
              <a:t>US Administration is trying to “correct” abstract grievances via NAFTA renegotiation. There is nothing that Mexico can concede that would mend them (how come NAFTA is simply summarized as “a disaster”?)</a:t>
            </a:r>
          </a:p>
          <a:p>
            <a:endParaRPr lang="es-MX" sz="1600" smtClean="0"/>
          </a:p>
          <a:p>
            <a:endParaRPr lang="es-MX" sz="1600" smtClean="0"/>
          </a:p>
          <a:p>
            <a:endParaRPr lang="es-MX" sz="1600" smtClean="0"/>
          </a:p>
        </p:txBody>
      </p:sp>
    </p:spTree>
    <p:extLst>
      <p:ext uri="{BB962C8B-B14F-4D97-AF65-F5344CB8AC3E}">
        <p14:creationId xmlns:p14="http://schemas.microsoft.com/office/powerpoint/2010/main" val="83968867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smtClean="0"/>
              <a:t>Aspects of Free Trade </a:t>
            </a:r>
            <a:endParaRPr lang="en-US" sz="2800"/>
          </a:p>
        </p:txBody>
      </p:sp>
      <p:sp>
        <p:nvSpPr>
          <p:cNvPr id="3" name="Content Placeholder 2"/>
          <p:cNvSpPr>
            <a:spLocks noGrp="1"/>
          </p:cNvSpPr>
          <p:nvPr>
            <p:ph type="body" sz="quarter" idx="13"/>
          </p:nvPr>
        </p:nvSpPr>
        <p:spPr/>
        <p:txBody>
          <a:bodyPr numCol="2"/>
          <a:lstStyle/>
          <a:p>
            <a:r>
              <a:rPr lang="en-US" sz="1600"/>
              <a:t>Free trade is more than imports-bad, exports-good dualism; trade figures do not transmit the level of integration of two economies (40% of goods exported from Mexico are of US origin</a:t>
            </a:r>
            <a:r>
              <a:rPr lang="en-US" sz="1600" smtClean="0"/>
              <a:t>).</a:t>
            </a:r>
          </a:p>
          <a:p>
            <a:endParaRPr lang="en-US" sz="1600" smtClean="0"/>
          </a:p>
          <a:p>
            <a:pPr lvl="0"/>
            <a:r>
              <a:rPr lang="en-US" sz="1600"/>
              <a:t>NAFTA parties have benefitted from each Member´s comparative advantages. Not too hard to understand, right</a:t>
            </a:r>
            <a:r>
              <a:rPr lang="en-US" sz="1600" smtClean="0"/>
              <a:t>?</a:t>
            </a:r>
          </a:p>
          <a:p>
            <a:pPr lvl="0"/>
            <a:endParaRPr lang="en-US" sz="1600" smtClean="0"/>
          </a:p>
          <a:p>
            <a:pPr lvl="0"/>
            <a:endParaRPr lang="en-US" sz="1600" smtClean="0"/>
          </a:p>
          <a:p>
            <a:r>
              <a:rPr lang="en-US" sz="1600"/>
              <a:t>Free trade’s goals do not include job creation and a trade surplus by themselves, but building up on particular Member´s strengths</a:t>
            </a:r>
            <a:r>
              <a:rPr lang="en-US" sz="1600" smtClean="0"/>
              <a:t>.</a:t>
            </a:r>
          </a:p>
          <a:p>
            <a:r>
              <a:rPr lang="en-US" sz="1600" smtClean="0"/>
              <a:t>Labor-intensive </a:t>
            </a:r>
            <a:r>
              <a:rPr lang="en-US" sz="1600"/>
              <a:t>manufacturing is not going back to US </a:t>
            </a:r>
            <a:r>
              <a:rPr lang="en-US" sz="1600" smtClean="0"/>
              <a:t>as an effect of withdrawal or renegotiation of NAFTA.</a:t>
            </a:r>
          </a:p>
          <a:p>
            <a:endParaRPr lang="en-US" sz="1600"/>
          </a:p>
          <a:p>
            <a:pPr lvl="0"/>
            <a:r>
              <a:rPr lang="en-US" sz="1600"/>
              <a:t>Global businesses should not (until now?) be forced to establish in a certain </a:t>
            </a:r>
            <a:r>
              <a:rPr lang="en-US" sz="1600" smtClean="0"/>
              <a:t>region.</a:t>
            </a:r>
            <a:endParaRPr lang="en-US" sz="1600"/>
          </a:p>
          <a:p>
            <a:endParaRPr lang="es-MX"/>
          </a:p>
        </p:txBody>
      </p:sp>
    </p:spTree>
    <p:extLst>
      <p:ext uri="{BB962C8B-B14F-4D97-AF65-F5344CB8AC3E}">
        <p14:creationId xmlns:p14="http://schemas.microsoft.com/office/powerpoint/2010/main" val="52619748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smtClean="0"/>
              <a:t>Perspective</a:t>
            </a:r>
            <a:endParaRPr lang="en-US" sz="2800"/>
          </a:p>
        </p:txBody>
      </p:sp>
      <p:sp>
        <p:nvSpPr>
          <p:cNvPr id="3" name="Content Placeholder 2"/>
          <p:cNvSpPr>
            <a:spLocks noGrp="1"/>
          </p:cNvSpPr>
          <p:nvPr>
            <p:ph type="body" sz="quarter" idx="13"/>
          </p:nvPr>
        </p:nvSpPr>
        <p:spPr>
          <a:xfrm>
            <a:off x="691116" y="1329558"/>
            <a:ext cx="7267413" cy="3755626"/>
          </a:xfrm>
        </p:spPr>
        <p:txBody>
          <a:bodyPr numCol="2"/>
          <a:lstStyle/>
          <a:p>
            <a:r>
              <a:rPr lang="en-US" sz="1600" smtClean="0"/>
              <a:t>NAFTA is not the failure Mr. Trump claims it is.</a:t>
            </a:r>
          </a:p>
          <a:p>
            <a:endParaRPr lang="en-US" sz="1600" smtClean="0"/>
          </a:p>
          <a:p>
            <a:r>
              <a:rPr lang="en-US" sz="1600" smtClean="0"/>
              <a:t>Trade in goods among NAFTA partners has more than tripled since it entered into effect.</a:t>
            </a:r>
          </a:p>
          <a:p>
            <a:endParaRPr lang="en-US" sz="1600" smtClean="0"/>
          </a:p>
          <a:p>
            <a:r>
              <a:rPr lang="en-US" sz="1600" smtClean="0"/>
              <a:t>Cross-border supply chains have made companies more competitive; mainly American firms.</a:t>
            </a:r>
          </a:p>
          <a:p>
            <a:endParaRPr lang="en-US" sz="1600" smtClean="0"/>
          </a:p>
          <a:p>
            <a:r>
              <a:rPr lang="en-US" sz="1600" smtClean="0"/>
              <a:t>Relevant manufacturing jobs have been created in Mexico.</a:t>
            </a:r>
          </a:p>
          <a:p>
            <a:endParaRPr lang="en-US" sz="1600" smtClean="0"/>
          </a:p>
          <a:p>
            <a:r>
              <a:rPr lang="en-US" sz="1600" smtClean="0"/>
              <a:t>US consumers have benefited from cheaper products imported from Mexico.</a:t>
            </a:r>
          </a:p>
          <a:p>
            <a:endParaRPr lang="en-US" sz="1600"/>
          </a:p>
          <a:p>
            <a:r>
              <a:rPr lang="en-US" sz="1600"/>
              <a:t>NAFTA has granted US companies access to competitive labor costs in Mexico and ability to compete against China and other low-cost producers.</a:t>
            </a:r>
          </a:p>
          <a:p>
            <a:endParaRPr lang="en-US" sz="1600" smtClean="0"/>
          </a:p>
          <a:p>
            <a:pPr marL="0" indent="0">
              <a:buNone/>
            </a:pPr>
            <a:endParaRPr lang="es-MX" sz="1600"/>
          </a:p>
        </p:txBody>
      </p:sp>
    </p:spTree>
    <p:extLst>
      <p:ext uri="{BB962C8B-B14F-4D97-AF65-F5344CB8AC3E}">
        <p14:creationId xmlns:p14="http://schemas.microsoft.com/office/powerpoint/2010/main" val="189699320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smtClean="0"/>
              <a:t>Perspective</a:t>
            </a:r>
            <a:endParaRPr lang="en-US" sz="2800"/>
          </a:p>
        </p:txBody>
      </p:sp>
      <p:sp>
        <p:nvSpPr>
          <p:cNvPr id="3" name="Content Placeholder 2"/>
          <p:cNvSpPr>
            <a:spLocks noGrp="1"/>
          </p:cNvSpPr>
          <p:nvPr>
            <p:ph type="body" sz="quarter" idx="13"/>
          </p:nvPr>
        </p:nvSpPr>
        <p:spPr/>
        <p:txBody>
          <a:bodyPr numCol="2"/>
          <a:lstStyle/>
          <a:p>
            <a:r>
              <a:rPr lang="en-US" sz="1600" smtClean="0"/>
              <a:t>It is a fact that important sectors of both Mexico and US economies have benefited from NAFTA.</a:t>
            </a:r>
          </a:p>
          <a:p>
            <a:endParaRPr lang="en-US" sz="1600" smtClean="0"/>
          </a:p>
          <a:p>
            <a:r>
              <a:rPr lang="en-US" sz="1600" smtClean="0"/>
              <a:t>Yet, NAFTA as any other agreement, can be improved. All three governments agree that it could be made to work better. This 23-year-old trade agreement could be modernized in ways that benefit the three countries.</a:t>
            </a:r>
          </a:p>
          <a:p>
            <a:endParaRPr lang="en-US" sz="1600" smtClean="0"/>
          </a:p>
          <a:p>
            <a:endParaRPr lang="en-US" sz="1600" smtClean="0"/>
          </a:p>
          <a:p>
            <a:r>
              <a:rPr lang="en-US" sz="1600" smtClean="0"/>
              <a:t>Whether or not reaching a negotiation, parties of NAFTA can still withdraw from it.</a:t>
            </a:r>
          </a:p>
          <a:p>
            <a:endParaRPr lang="en-US" sz="1600" smtClean="0"/>
          </a:p>
          <a:p>
            <a:r>
              <a:rPr lang="en-US" sz="1600" smtClean="0"/>
              <a:t>President Trump has threatened to pulling out whether not obtaining favorable conditions to the US.</a:t>
            </a:r>
          </a:p>
          <a:p>
            <a:endParaRPr lang="en-US" sz="1600" smtClean="0"/>
          </a:p>
          <a:p>
            <a:r>
              <a:rPr lang="en-US" sz="1600" smtClean="0"/>
              <a:t>For many companies, the US pulling out of NAFTA would mean having to unwind long-term investments.</a:t>
            </a:r>
          </a:p>
          <a:p>
            <a:endParaRPr lang="en-US" sz="1600" smtClean="0"/>
          </a:p>
          <a:p>
            <a:endParaRPr lang="en-US" sz="1600"/>
          </a:p>
        </p:txBody>
      </p:sp>
    </p:spTree>
    <p:extLst>
      <p:ext uri="{BB962C8B-B14F-4D97-AF65-F5344CB8AC3E}">
        <p14:creationId xmlns:p14="http://schemas.microsoft.com/office/powerpoint/2010/main" val="243382590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z="2800" smtClean="0"/>
              <a:t>NAFTA </a:t>
            </a:r>
            <a:r>
              <a:rPr lang="en-US" sz="2800" smtClean="0"/>
              <a:t>Renegotiation</a:t>
            </a:r>
            <a:endParaRPr lang="en-US" sz="2800"/>
          </a:p>
        </p:txBody>
      </p:sp>
      <p:sp>
        <p:nvSpPr>
          <p:cNvPr id="3" name="Content Placeholder 2"/>
          <p:cNvSpPr>
            <a:spLocks noGrp="1"/>
          </p:cNvSpPr>
          <p:nvPr>
            <p:ph type="body" sz="quarter" idx="13"/>
          </p:nvPr>
        </p:nvSpPr>
        <p:spPr/>
        <p:txBody>
          <a:bodyPr/>
          <a:lstStyle/>
          <a:p>
            <a:r>
              <a:rPr lang="en-US" sz="1600" smtClean="0"/>
              <a:t>Mexican government has started a 90-days consultation process with the Mexican Senate and private sector in preparation for a NAFTA review. </a:t>
            </a:r>
          </a:p>
          <a:p>
            <a:endParaRPr lang="en-US" sz="1000" smtClean="0"/>
          </a:p>
          <a:p>
            <a:r>
              <a:rPr lang="en-US" sz="1600" smtClean="0"/>
              <a:t>Mexico has a strong position as an important buyer of US originating goods, and considering other Free Trade Agreements entered into by Mexico, it could replace their supply with goods produced in other countries.</a:t>
            </a:r>
          </a:p>
          <a:p>
            <a:endParaRPr lang="en-US" sz="1000" smtClean="0"/>
          </a:p>
          <a:p>
            <a:r>
              <a:rPr lang="en-US" sz="1600" smtClean="0"/>
              <a:t>The Mexican government has establishes the following conditions for a renegotiation:</a:t>
            </a:r>
          </a:p>
          <a:p>
            <a:pPr lvl="1"/>
            <a:r>
              <a:rPr lang="en-US" sz="1400" smtClean="0"/>
              <a:t>Inclusion of labor and environmental chapters</a:t>
            </a:r>
          </a:p>
          <a:p>
            <a:pPr lvl="1"/>
            <a:r>
              <a:rPr lang="en-US" sz="1400" smtClean="0"/>
              <a:t>To be done under a win-win premise </a:t>
            </a:r>
          </a:p>
          <a:p>
            <a:pPr lvl="1"/>
            <a:r>
              <a:rPr lang="en-US" sz="1400" smtClean="0"/>
              <a:t>Not acceptance of imposition of US tariffs on Mexican goods</a:t>
            </a:r>
          </a:p>
          <a:p>
            <a:pPr lvl="1"/>
            <a:r>
              <a:rPr lang="en-US" sz="1400" smtClean="0"/>
              <a:t>Elimination of non-tariff trade barriers  </a:t>
            </a:r>
          </a:p>
          <a:p>
            <a:pPr lvl="1"/>
            <a:endParaRPr lang="en-US" smtClean="0"/>
          </a:p>
          <a:p>
            <a:endParaRPr lang="es-MX"/>
          </a:p>
        </p:txBody>
      </p:sp>
    </p:spTree>
    <p:extLst>
      <p:ext uri="{BB962C8B-B14F-4D97-AF65-F5344CB8AC3E}">
        <p14:creationId xmlns:p14="http://schemas.microsoft.com/office/powerpoint/2010/main" val="339699183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a:t>NAFTA </a:t>
            </a:r>
            <a:r>
              <a:rPr lang="en-US" sz="2800" smtClean="0"/>
              <a:t>Renegotiation</a:t>
            </a:r>
            <a:endParaRPr lang="en-US" sz="2800"/>
          </a:p>
        </p:txBody>
      </p:sp>
      <p:sp>
        <p:nvSpPr>
          <p:cNvPr id="3" name="Content Placeholder 2"/>
          <p:cNvSpPr>
            <a:spLocks noGrp="1"/>
          </p:cNvSpPr>
          <p:nvPr>
            <p:ph type="body" sz="quarter" idx="13"/>
          </p:nvPr>
        </p:nvSpPr>
        <p:spPr/>
        <p:txBody>
          <a:bodyPr/>
          <a:lstStyle/>
          <a:p>
            <a:pPr lvl="0"/>
            <a:r>
              <a:rPr lang="en-US" sz="1600"/>
              <a:t>G</a:t>
            </a:r>
            <a:r>
              <a:rPr lang="en-US" sz="1600" smtClean="0"/>
              <a:t>overnments of the three NAFTA countries should follow a </a:t>
            </a:r>
            <a:r>
              <a:rPr lang="en-US" sz="1600"/>
              <a:t>path to address concerns of sectors that are feeling the heat</a:t>
            </a:r>
            <a:r>
              <a:rPr lang="en-US" sz="1600" smtClean="0"/>
              <a:t>:</a:t>
            </a:r>
          </a:p>
          <a:p>
            <a:pPr lvl="0"/>
            <a:endParaRPr lang="en-US" sz="1000" smtClean="0"/>
          </a:p>
          <a:p>
            <a:pPr lvl="1"/>
            <a:r>
              <a:rPr lang="en-US" sz="1400"/>
              <a:t>Strengthen NAFTA´s Alternate Dispute Resolutions (ADR) </a:t>
            </a:r>
            <a:r>
              <a:rPr lang="en-US" sz="1400" smtClean="0"/>
              <a:t>system.</a:t>
            </a:r>
          </a:p>
          <a:p>
            <a:pPr lvl="1"/>
            <a:r>
              <a:rPr lang="en-US" sz="1400" smtClean="0"/>
              <a:t>If there is an aggravated sector, bring forward case to accommodate unbalance.</a:t>
            </a:r>
          </a:p>
          <a:p>
            <a:pPr lvl="1"/>
            <a:r>
              <a:rPr lang="en-US" sz="1400" smtClean="0"/>
              <a:t>As a result, such sector could temporarily or permanently, be allowed to withdraw from NAFTA.</a:t>
            </a:r>
          </a:p>
          <a:p>
            <a:pPr lvl="1"/>
            <a:r>
              <a:rPr lang="en-US" sz="1400" smtClean="0"/>
              <a:t>NAFTA’s Free Trade Commission be empowered to define sectors with NAFTA wide potential that could receive enhanced preferential treatment.</a:t>
            </a:r>
          </a:p>
          <a:p>
            <a:pPr lvl="1"/>
            <a:r>
              <a:rPr lang="en-US" sz="1400" smtClean="0"/>
              <a:t>Tightening rules of origin.</a:t>
            </a:r>
          </a:p>
          <a:p>
            <a:pPr lvl="1"/>
            <a:r>
              <a:rPr lang="en-US" sz="1400" smtClean="0"/>
              <a:t>Amend certificates of origin regulation. </a:t>
            </a:r>
          </a:p>
          <a:p>
            <a:pPr marL="0" lvl="0" indent="0">
              <a:buNone/>
            </a:pPr>
            <a:endParaRPr lang="en-US"/>
          </a:p>
          <a:p>
            <a:endParaRPr lang="es-MX"/>
          </a:p>
        </p:txBody>
      </p:sp>
    </p:spTree>
    <p:extLst>
      <p:ext uri="{BB962C8B-B14F-4D97-AF65-F5344CB8AC3E}">
        <p14:creationId xmlns:p14="http://schemas.microsoft.com/office/powerpoint/2010/main" val="358470426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18444"/>
  <p:tag name="AS_OS" val="Microsoft Windows NT 6.1.7601 Service Pack 1"/>
  <p:tag name="AS_RELEASE_DATE" val="2014.11.27"/>
  <p:tag name="AS_TITLE" val="Aspose.Slides for .NET 4.0"/>
  <p:tag name="AS_VERSION" val="14.10.0.0"/>
</p:tagLst>
</file>

<file path=ppt/theme/theme1.xml><?xml version="1.0" encoding="utf-8"?>
<a:theme xmlns:a="http://schemas.openxmlformats.org/drawingml/2006/main" name="Gardere_Powerpoint Theme">
  <a:themeElements>
    <a:clrScheme name="Gardere">
      <a:dk1>
        <a:sysClr val="windowText" lastClr="000000"/>
      </a:dk1>
      <a:lt1>
        <a:sysClr val="window" lastClr="FFFFFF"/>
      </a:lt1>
      <a:dk2>
        <a:srgbClr val="004C97"/>
      </a:dk2>
      <a:lt2>
        <a:srgbClr val="EEECE1"/>
      </a:lt2>
      <a:accent1>
        <a:srgbClr val="004C97"/>
      </a:accent1>
      <a:accent2>
        <a:srgbClr val="CC9F26"/>
      </a:accent2>
      <a:accent3>
        <a:srgbClr val="51534A"/>
      </a:accent3>
      <a:accent4>
        <a:srgbClr val="7A7B75"/>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921</Words>
  <Application>Microsoft Macintosh PowerPoint</Application>
  <PresentationFormat>On-screen Show (4:3)</PresentationFormat>
  <Paragraphs>117</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Verdana</vt:lpstr>
      <vt:lpstr>Gardere_Powerpoint Theme</vt:lpstr>
      <vt:lpstr>Renegotiation of NAFTA</vt:lpstr>
      <vt:lpstr>Introduction</vt:lpstr>
      <vt:lpstr>NAFTA Overview</vt:lpstr>
      <vt:lpstr>NAFTA under Mr. Trump’s Administration</vt:lpstr>
      <vt:lpstr>Aspects of Free Trade </vt:lpstr>
      <vt:lpstr>Perspective</vt:lpstr>
      <vt:lpstr>Perspective</vt:lpstr>
      <vt:lpstr>NAFTA Renegotiation</vt:lpstr>
      <vt:lpstr>NAFTA Renegotiation</vt:lpstr>
      <vt:lpstr>Trade War</vt:lpstr>
      <vt:lpstr>Many Thanks!</vt:lpstr>
    </vt:vector>
  </TitlesOfParts>
  <Manager/>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1601-01-01T00:00:00Z</dcterms:created>
  <dcterms:modified xsi:type="dcterms:W3CDTF">2017-05-16T13:02:00Z</dcterms:modified>
</cp:coreProperties>
</file>