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6"/>
  </p:notesMasterIdLst>
  <p:handoutMasterIdLst>
    <p:handoutMasterId r:id="rId27"/>
  </p:handoutMasterIdLst>
  <p:sldIdLst>
    <p:sldId id="257" r:id="rId2"/>
    <p:sldId id="318" r:id="rId3"/>
    <p:sldId id="319" r:id="rId4"/>
    <p:sldId id="320" r:id="rId5"/>
    <p:sldId id="260" r:id="rId6"/>
    <p:sldId id="322" r:id="rId7"/>
    <p:sldId id="321" r:id="rId8"/>
    <p:sldId id="272" r:id="rId9"/>
    <p:sldId id="331" r:id="rId10"/>
    <p:sldId id="314" r:id="rId11"/>
    <p:sldId id="283" r:id="rId12"/>
    <p:sldId id="324" r:id="rId13"/>
    <p:sldId id="329" r:id="rId14"/>
    <p:sldId id="330" r:id="rId15"/>
    <p:sldId id="323" r:id="rId16"/>
    <p:sldId id="284" r:id="rId17"/>
    <p:sldId id="285" r:id="rId18"/>
    <p:sldId id="286" r:id="rId19"/>
    <p:sldId id="287" r:id="rId20"/>
    <p:sldId id="290" r:id="rId21"/>
    <p:sldId id="292" r:id="rId22"/>
    <p:sldId id="296" r:id="rId23"/>
    <p:sldId id="298" r:id="rId24"/>
    <p:sldId id="326" r:id="rId2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46524" autoAdjust="0"/>
  </p:normalViewPr>
  <p:slideViewPr>
    <p:cSldViewPr>
      <p:cViewPr>
        <p:scale>
          <a:sx n="89" d="100"/>
          <a:sy n="89" d="100"/>
        </p:scale>
        <p:origin x="104" y="-1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92"/>
    </p:cViewPr>
  </p:sorterViewPr>
  <p:notesViewPr>
    <p:cSldViewPr>
      <p:cViewPr varScale="1">
        <p:scale>
          <a:sx n="61" d="100"/>
          <a:sy n="61" d="100"/>
        </p:scale>
        <p:origin x="-3130"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eaLnBrk="1" hangingPunct="1">
              <a:defRPr sz="1200"/>
            </a:lvl1pPr>
          </a:lstStyle>
          <a:p>
            <a:pPr>
              <a:defRPr/>
            </a:pPr>
            <a:endParaRPr lang="en-US" altLang="en-US" dirty="0"/>
          </a:p>
        </p:txBody>
      </p:sp>
      <p:sp>
        <p:nvSpPr>
          <p:cNvPr id="4101"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eaLnBrk="1" hangingPunct="1">
              <a:defRPr sz="1500" b="1" smtClean="0"/>
            </a:lvl1pPr>
          </a:lstStyle>
          <a:p>
            <a:pPr>
              <a:defRPr/>
            </a:pPr>
            <a:fld id="{D7E7B916-443A-4B3B-A991-1E1867C198BB}" type="slidenum">
              <a:rPr lang="en-US" altLang="en-US"/>
              <a:pPr>
                <a:defRPr/>
              </a:pPr>
              <a:t>‹#›</a:t>
            </a:fld>
            <a:endParaRPr lang="en-US" altLang="en-US" dirty="0"/>
          </a:p>
        </p:txBody>
      </p:sp>
    </p:spTree>
    <p:extLst>
      <p:ext uri="{BB962C8B-B14F-4D97-AF65-F5344CB8AC3E}">
        <p14:creationId xmlns:p14="http://schemas.microsoft.com/office/powerpoint/2010/main" val="205146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eaLnBrk="1" hangingPunct="1">
              <a:defRPr sz="1200"/>
            </a:lvl1pPr>
          </a:lstStyle>
          <a:p>
            <a:pPr>
              <a:defRPr/>
            </a:pPr>
            <a:endParaRPr lang="en-US" altLang="en-US" dirty="0"/>
          </a:p>
        </p:txBody>
      </p:sp>
      <p:sp>
        <p:nvSpPr>
          <p:cNvPr id="6147"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eaLnBrk="1" hangingPunct="1">
              <a:defRPr sz="1200"/>
            </a:lvl1pPr>
          </a:lstStyle>
          <a:p>
            <a:pPr>
              <a:defRPr/>
            </a:pPr>
            <a:endParaRPr lang="en-US" altLang="en-US" dirty="0"/>
          </a:p>
        </p:txBody>
      </p:sp>
      <p:sp>
        <p:nvSpPr>
          <p:cNvPr id="563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eaLnBrk="1" hangingPunct="1">
              <a:defRPr sz="1200"/>
            </a:lvl1pPr>
          </a:lstStyle>
          <a:p>
            <a:pPr>
              <a:defRPr/>
            </a:pPr>
            <a:endParaRPr lang="en-US" altLang="en-US" dirty="0"/>
          </a:p>
        </p:txBody>
      </p:sp>
      <p:sp>
        <p:nvSpPr>
          <p:cNvPr id="6151"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eaLnBrk="1" hangingPunct="1">
              <a:defRPr sz="1200" smtClean="0"/>
            </a:lvl1pPr>
          </a:lstStyle>
          <a:p>
            <a:pPr>
              <a:defRPr/>
            </a:pPr>
            <a:fld id="{3AA1B0D7-F7E4-4C0F-B4CF-0F2703D29EF4}" type="slidenum">
              <a:rPr lang="en-US" altLang="en-US"/>
              <a:pPr>
                <a:defRPr/>
              </a:pPr>
              <a:t>‹#›</a:t>
            </a:fld>
            <a:endParaRPr lang="en-US" altLang="en-US" dirty="0"/>
          </a:p>
        </p:txBody>
      </p:sp>
    </p:spTree>
    <p:extLst>
      <p:ext uri="{BB962C8B-B14F-4D97-AF65-F5344CB8AC3E}">
        <p14:creationId xmlns:p14="http://schemas.microsoft.com/office/powerpoint/2010/main" val="658734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a:t>
            </a:fld>
            <a:endParaRPr lang="en-US" altLang="en-US" dirty="0"/>
          </a:p>
        </p:txBody>
      </p:sp>
    </p:spTree>
    <p:extLst>
      <p:ext uri="{BB962C8B-B14F-4D97-AF65-F5344CB8AC3E}">
        <p14:creationId xmlns:p14="http://schemas.microsoft.com/office/powerpoint/2010/main" val="99946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10</a:t>
            </a:fld>
            <a:endParaRPr lang="en-US" altLang="en-US" dirty="0"/>
          </a:p>
        </p:txBody>
      </p:sp>
    </p:spTree>
    <p:extLst>
      <p:ext uri="{BB962C8B-B14F-4D97-AF65-F5344CB8AC3E}">
        <p14:creationId xmlns:p14="http://schemas.microsoft.com/office/powerpoint/2010/main" val="338541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11</a:t>
            </a:fld>
            <a:endParaRPr lang="en-US" altLang="en-US" dirty="0"/>
          </a:p>
        </p:txBody>
      </p:sp>
    </p:spTree>
    <p:extLst>
      <p:ext uri="{BB962C8B-B14F-4D97-AF65-F5344CB8AC3E}">
        <p14:creationId xmlns:p14="http://schemas.microsoft.com/office/powerpoint/2010/main" val="145108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12</a:t>
            </a:fld>
            <a:endParaRPr lang="en-US" altLang="en-US" dirty="0"/>
          </a:p>
        </p:txBody>
      </p:sp>
    </p:spTree>
    <p:extLst>
      <p:ext uri="{BB962C8B-B14F-4D97-AF65-F5344CB8AC3E}">
        <p14:creationId xmlns:p14="http://schemas.microsoft.com/office/powerpoint/2010/main" val="278788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13</a:t>
            </a:fld>
            <a:endParaRPr lang="en-US" altLang="en-US" dirty="0"/>
          </a:p>
        </p:txBody>
      </p:sp>
    </p:spTree>
    <p:extLst>
      <p:ext uri="{BB962C8B-B14F-4D97-AF65-F5344CB8AC3E}">
        <p14:creationId xmlns:p14="http://schemas.microsoft.com/office/powerpoint/2010/main" val="340165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14</a:t>
            </a:fld>
            <a:endParaRPr lang="en-US" altLang="en-US" dirty="0"/>
          </a:p>
        </p:txBody>
      </p:sp>
    </p:spTree>
    <p:extLst>
      <p:ext uri="{BB962C8B-B14F-4D97-AF65-F5344CB8AC3E}">
        <p14:creationId xmlns:p14="http://schemas.microsoft.com/office/powerpoint/2010/main" val="265318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15</a:t>
            </a:fld>
            <a:endParaRPr lang="en-US" altLang="en-US" dirty="0"/>
          </a:p>
        </p:txBody>
      </p:sp>
    </p:spTree>
    <p:extLst>
      <p:ext uri="{BB962C8B-B14F-4D97-AF65-F5344CB8AC3E}">
        <p14:creationId xmlns:p14="http://schemas.microsoft.com/office/powerpoint/2010/main" val="45711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16</a:t>
            </a:fld>
            <a:endParaRPr lang="en-US" altLang="en-US" dirty="0"/>
          </a:p>
        </p:txBody>
      </p:sp>
    </p:spTree>
    <p:extLst>
      <p:ext uri="{BB962C8B-B14F-4D97-AF65-F5344CB8AC3E}">
        <p14:creationId xmlns:p14="http://schemas.microsoft.com/office/powerpoint/2010/main" val="279994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17</a:t>
            </a:fld>
            <a:endParaRPr lang="en-US" altLang="en-US" dirty="0"/>
          </a:p>
        </p:txBody>
      </p:sp>
    </p:spTree>
    <p:extLst>
      <p:ext uri="{BB962C8B-B14F-4D97-AF65-F5344CB8AC3E}">
        <p14:creationId xmlns:p14="http://schemas.microsoft.com/office/powerpoint/2010/main" val="522653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18</a:t>
            </a:fld>
            <a:endParaRPr lang="en-US" altLang="en-US" dirty="0"/>
          </a:p>
        </p:txBody>
      </p:sp>
    </p:spTree>
    <p:extLst>
      <p:ext uri="{BB962C8B-B14F-4D97-AF65-F5344CB8AC3E}">
        <p14:creationId xmlns:p14="http://schemas.microsoft.com/office/powerpoint/2010/main" val="3968731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57300" y="719138"/>
            <a:ext cx="4802188" cy="3600450"/>
          </a:xfrm>
          <a:ln/>
        </p:spPr>
      </p:sp>
      <p:sp>
        <p:nvSpPr>
          <p:cNvPr id="62467" name="Notes Placeholder 2"/>
          <p:cNvSpPr>
            <a:spLocks noGrp="1"/>
          </p:cNvSpPr>
          <p:nvPr>
            <p:ph type="body" idx="1"/>
          </p:nvPr>
        </p:nvSpPr>
        <p:spPr>
          <a:noFill/>
        </p:spPr>
        <p:txBody>
          <a:bodyPr/>
          <a:lstStyle/>
          <a:p>
            <a:endParaRPr lang="en-US" altLang="en-US" dirty="0"/>
          </a:p>
        </p:txBody>
      </p:sp>
      <p:sp>
        <p:nvSpPr>
          <p:cNvPr id="62468"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85305" indent="-302040">
              <a:defRPr>
                <a:solidFill>
                  <a:schemeClr val="tx1"/>
                </a:solidFill>
                <a:latin typeface="Arial" pitchFamily="34" charset="0"/>
                <a:cs typeface="Arial" pitchFamily="34" charset="0"/>
              </a:defRPr>
            </a:lvl2pPr>
            <a:lvl3pPr marL="1208161" indent="-241632">
              <a:defRPr>
                <a:solidFill>
                  <a:schemeClr val="tx1"/>
                </a:solidFill>
                <a:latin typeface="Arial" pitchFamily="34" charset="0"/>
                <a:cs typeface="Arial" pitchFamily="34" charset="0"/>
              </a:defRPr>
            </a:lvl3pPr>
            <a:lvl4pPr marL="1691426" indent="-241632">
              <a:defRPr>
                <a:solidFill>
                  <a:schemeClr val="tx1"/>
                </a:solidFill>
                <a:latin typeface="Arial" pitchFamily="34" charset="0"/>
                <a:cs typeface="Arial" pitchFamily="34" charset="0"/>
              </a:defRPr>
            </a:lvl4pPr>
            <a:lvl5pPr marL="2174690" indent="-241632">
              <a:defRPr>
                <a:solidFill>
                  <a:schemeClr val="tx1"/>
                </a:solidFill>
                <a:latin typeface="Arial" pitchFamily="34" charset="0"/>
                <a:cs typeface="Arial" pitchFamily="34" charset="0"/>
              </a:defRPr>
            </a:lvl5pPr>
            <a:lvl6pPr marL="2657954" indent="-241632" eaLnBrk="0" fontAlgn="base" hangingPunct="0">
              <a:spcBef>
                <a:spcPct val="0"/>
              </a:spcBef>
              <a:spcAft>
                <a:spcPct val="0"/>
              </a:spcAft>
              <a:defRPr>
                <a:solidFill>
                  <a:schemeClr val="tx1"/>
                </a:solidFill>
                <a:latin typeface="Arial" pitchFamily="34" charset="0"/>
                <a:cs typeface="Arial" pitchFamily="34" charset="0"/>
              </a:defRPr>
            </a:lvl6pPr>
            <a:lvl7pPr marL="3141218" indent="-241632" eaLnBrk="0" fontAlgn="base" hangingPunct="0">
              <a:spcBef>
                <a:spcPct val="0"/>
              </a:spcBef>
              <a:spcAft>
                <a:spcPct val="0"/>
              </a:spcAft>
              <a:defRPr>
                <a:solidFill>
                  <a:schemeClr val="tx1"/>
                </a:solidFill>
                <a:latin typeface="Arial" pitchFamily="34" charset="0"/>
                <a:cs typeface="Arial" pitchFamily="34" charset="0"/>
              </a:defRPr>
            </a:lvl7pPr>
            <a:lvl8pPr marL="3624483" indent="-241632" eaLnBrk="0" fontAlgn="base" hangingPunct="0">
              <a:spcBef>
                <a:spcPct val="0"/>
              </a:spcBef>
              <a:spcAft>
                <a:spcPct val="0"/>
              </a:spcAft>
              <a:defRPr>
                <a:solidFill>
                  <a:schemeClr val="tx1"/>
                </a:solidFill>
                <a:latin typeface="Arial" pitchFamily="34" charset="0"/>
                <a:cs typeface="Arial" pitchFamily="34" charset="0"/>
              </a:defRPr>
            </a:lvl8pPr>
            <a:lvl9pPr marL="4107747" indent="-241632" eaLnBrk="0" fontAlgn="base" hangingPunct="0">
              <a:spcBef>
                <a:spcPct val="0"/>
              </a:spcBef>
              <a:spcAft>
                <a:spcPct val="0"/>
              </a:spcAft>
              <a:defRPr>
                <a:solidFill>
                  <a:schemeClr val="tx1"/>
                </a:solidFill>
                <a:latin typeface="Arial" pitchFamily="34" charset="0"/>
                <a:cs typeface="Arial" pitchFamily="34" charset="0"/>
              </a:defRPr>
            </a:lvl9pPr>
          </a:lstStyle>
          <a:p>
            <a:fld id="{C738D6D8-7140-4129-9D85-0ED8216E31C6}" type="slidenum">
              <a:rPr lang="en-US" altLang="en-US"/>
              <a:pPr/>
              <a:t>19</a:t>
            </a:fld>
            <a:endParaRPr lang="en-US" altLang="en-US" dirty="0"/>
          </a:p>
        </p:txBody>
      </p:sp>
    </p:spTree>
    <p:extLst>
      <p:ext uri="{BB962C8B-B14F-4D97-AF65-F5344CB8AC3E}">
        <p14:creationId xmlns:p14="http://schemas.microsoft.com/office/powerpoint/2010/main" val="111742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2</a:t>
            </a:fld>
            <a:endParaRPr lang="en-US" altLang="en-US" dirty="0"/>
          </a:p>
        </p:txBody>
      </p:sp>
    </p:spTree>
    <p:extLst>
      <p:ext uri="{BB962C8B-B14F-4D97-AF65-F5344CB8AC3E}">
        <p14:creationId xmlns:p14="http://schemas.microsoft.com/office/powerpoint/2010/main" val="555516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257300" y="719138"/>
            <a:ext cx="4802188" cy="3600450"/>
          </a:xfrm>
          <a:ln/>
        </p:spPr>
      </p:sp>
      <p:sp>
        <p:nvSpPr>
          <p:cNvPr id="64515" name="Notes Placeholder 2"/>
          <p:cNvSpPr>
            <a:spLocks noGrp="1"/>
          </p:cNvSpPr>
          <p:nvPr>
            <p:ph type="body" idx="1"/>
          </p:nvPr>
        </p:nvSpPr>
        <p:spPr>
          <a:noFill/>
        </p:spPr>
        <p:txBody>
          <a:bodyPr/>
          <a:lstStyle/>
          <a:p>
            <a:endParaRPr lang="en-US" altLang="en-US" dirty="0"/>
          </a:p>
        </p:txBody>
      </p:sp>
      <p:sp>
        <p:nvSpPr>
          <p:cNvPr id="64516"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85305" indent="-302040">
              <a:defRPr>
                <a:solidFill>
                  <a:schemeClr val="tx1"/>
                </a:solidFill>
                <a:latin typeface="Arial" pitchFamily="34" charset="0"/>
                <a:cs typeface="Arial" pitchFamily="34" charset="0"/>
              </a:defRPr>
            </a:lvl2pPr>
            <a:lvl3pPr marL="1208161" indent="-241632">
              <a:defRPr>
                <a:solidFill>
                  <a:schemeClr val="tx1"/>
                </a:solidFill>
                <a:latin typeface="Arial" pitchFamily="34" charset="0"/>
                <a:cs typeface="Arial" pitchFamily="34" charset="0"/>
              </a:defRPr>
            </a:lvl3pPr>
            <a:lvl4pPr marL="1691426" indent="-241632">
              <a:defRPr>
                <a:solidFill>
                  <a:schemeClr val="tx1"/>
                </a:solidFill>
                <a:latin typeface="Arial" pitchFamily="34" charset="0"/>
                <a:cs typeface="Arial" pitchFamily="34" charset="0"/>
              </a:defRPr>
            </a:lvl4pPr>
            <a:lvl5pPr marL="2174690" indent="-241632">
              <a:defRPr>
                <a:solidFill>
                  <a:schemeClr val="tx1"/>
                </a:solidFill>
                <a:latin typeface="Arial" pitchFamily="34" charset="0"/>
                <a:cs typeface="Arial" pitchFamily="34" charset="0"/>
              </a:defRPr>
            </a:lvl5pPr>
            <a:lvl6pPr marL="2657954" indent="-241632" eaLnBrk="0" fontAlgn="base" hangingPunct="0">
              <a:spcBef>
                <a:spcPct val="0"/>
              </a:spcBef>
              <a:spcAft>
                <a:spcPct val="0"/>
              </a:spcAft>
              <a:defRPr>
                <a:solidFill>
                  <a:schemeClr val="tx1"/>
                </a:solidFill>
                <a:latin typeface="Arial" pitchFamily="34" charset="0"/>
                <a:cs typeface="Arial" pitchFamily="34" charset="0"/>
              </a:defRPr>
            </a:lvl6pPr>
            <a:lvl7pPr marL="3141218" indent="-241632" eaLnBrk="0" fontAlgn="base" hangingPunct="0">
              <a:spcBef>
                <a:spcPct val="0"/>
              </a:spcBef>
              <a:spcAft>
                <a:spcPct val="0"/>
              </a:spcAft>
              <a:defRPr>
                <a:solidFill>
                  <a:schemeClr val="tx1"/>
                </a:solidFill>
                <a:latin typeface="Arial" pitchFamily="34" charset="0"/>
                <a:cs typeface="Arial" pitchFamily="34" charset="0"/>
              </a:defRPr>
            </a:lvl7pPr>
            <a:lvl8pPr marL="3624483" indent="-241632" eaLnBrk="0" fontAlgn="base" hangingPunct="0">
              <a:spcBef>
                <a:spcPct val="0"/>
              </a:spcBef>
              <a:spcAft>
                <a:spcPct val="0"/>
              </a:spcAft>
              <a:defRPr>
                <a:solidFill>
                  <a:schemeClr val="tx1"/>
                </a:solidFill>
                <a:latin typeface="Arial" pitchFamily="34" charset="0"/>
                <a:cs typeface="Arial" pitchFamily="34" charset="0"/>
              </a:defRPr>
            </a:lvl8pPr>
            <a:lvl9pPr marL="4107747" indent="-241632" eaLnBrk="0" fontAlgn="base" hangingPunct="0">
              <a:spcBef>
                <a:spcPct val="0"/>
              </a:spcBef>
              <a:spcAft>
                <a:spcPct val="0"/>
              </a:spcAft>
              <a:defRPr>
                <a:solidFill>
                  <a:schemeClr val="tx1"/>
                </a:solidFill>
                <a:latin typeface="Arial" pitchFamily="34" charset="0"/>
                <a:cs typeface="Arial" pitchFamily="34" charset="0"/>
              </a:defRPr>
            </a:lvl9pPr>
          </a:lstStyle>
          <a:p>
            <a:fld id="{FC0FE22E-3E71-41E8-BC55-E887EB357657}" type="slidenum">
              <a:rPr lang="en-US" altLang="en-US"/>
              <a:pPr/>
              <a:t>20</a:t>
            </a:fld>
            <a:endParaRPr lang="en-US" altLang="en-US" dirty="0"/>
          </a:p>
        </p:txBody>
      </p:sp>
    </p:spTree>
    <p:extLst>
      <p:ext uri="{BB962C8B-B14F-4D97-AF65-F5344CB8AC3E}">
        <p14:creationId xmlns:p14="http://schemas.microsoft.com/office/powerpoint/2010/main" val="86738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21</a:t>
            </a:fld>
            <a:endParaRPr lang="en-US" altLang="en-US" dirty="0"/>
          </a:p>
        </p:txBody>
      </p:sp>
    </p:spTree>
    <p:extLst>
      <p:ext uri="{BB962C8B-B14F-4D97-AF65-F5344CB8AC3E}">
        <p14:creationId xmlns:p14="http://schemas.microsoft.com/office/powerpoint/2010/main" val="1698869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22</a:t>
            </a:fld>
            <a:endParaRPr lang="en-US" altLang="en-US" dirty="0"/>
          </a:p>
        </p:txBody>
      </p:sp>
    </p:spTree>
    <p:extLst>
      <p:ext uri="{BB962C8B-B14F-4D97-AF65-F5344CB8AC3E}">
        <p14:creationId xmlns:p14="http://schemas.microsoft.com/office/powerpoint/2010/main" val="3358664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23</a:t>
            </a:fld>
            <a:endParaRPr lang="en-US" altLang="en-US" dirty="0"/>
          </a:p>
        </p:txBody>
      </p:sp>
    </p:spTree>
    <p:extLst>
      <p:ext uri="{BB962C8B-B14F-4D97-AF65-F5344CB8AC3E}">
        <p14:creationId xmlns:p14="http://schemas.microsoft.com/office/powerpoint/2010/main" val="270037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24</a:t>
            </a:fld>
            <a:endParaRPr lang="en-US" altLang="en-US" dirty="0"/>
          </a:p>
        </p:txBody>
      </p:sp>
    </p:spTree>
    <p:extLst>
      <p:ext uri="{BB962C8B-B14F-4D97-AF65-F5344CB8AC3E}">
        <p14:creationId xmlns:p14="http://schemas.microsoft.com/office/powerpoint/2010/main" val="159638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3</a:t>
            </a:fld>
            <a:endParaRPr lang="en-US" altLang="en-US" dirty="0"/>
          </a:p>
        </p:txBody>
      </p:sp>
    </p:spTree>
    <p:extLst>
      <p:ext uri="{BB962C8B-B14F-4D97-AF65-F5344CB8AC3E}">
        <p14:creationId xmlns:p14="http://schemas.microsoft.com/office/powerpoint/2010/main" val="3210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4</a:t>
            </a:fld>
            <a:endParaRPr lang="en-US" altLang="en-US" dirty="0"/>
          </a:p>
        </p:txBody>
      </p:sp>
    </p:spTree>
    <p:extLst>
      <p:ext uri="{BB962C8B-B14F-4D97-AF65-F5344CB8AC3E}">
        <p14:creationId xmlns:p14="http://schemas.microsoft.com/office/powerpoint/2010/main" val="28702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58371"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6889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58371"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4705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7</a:t>
            </a:fld>
            <a:endParaRPr lang="en-US" altLang="en-US" dirty="0"/>
          </a:p>
        </p:txBody>
      </p:sp>
    </p:spTree>
    <p:extLst>
      <p:ext uri="{BB962C8B-B14F-4D97-AF65-F5344CB8AC3E}">
        <p14:creationId xmlns:p14="http://schemas.microsoft.com/office/powerpoint/2010/main" val="146796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a:spcBef>
                <a:spcPct val="0"/>
              </a:spcBef>
            </a:pPr>
            <a:endParaRPr lang="en-US" altLang="en-US" dirty="0"/>
          </a:p>
        </p:txBody>
      </p:sp>
      <p:sp>
        <p:nvSpPr>
          <p:cNvPr id="60420"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85305" indent="-302040">
              <a:defRPr>
                <a:solidFill>
                  <a:schemeClr val="tx1"/>
                </a:solidFill>
                <a:latin typeface="Arial" pitchFamily="34" charset="0"/>
                <a:cs typeface="Arial" pitchFamily="34" charset="0"/>
              </a:defRPr>
            </a:lvl2pPr>
            <a:lvl3pPr marL="1208161" indent="-241632">
              <a:defRPr>
                <a:solidFill>
                  <a:schemeClr val="tx1"/>
                </a:solidFill>
                <a:latin typeface="Arial" pitchFamily="34" charset="0"/>
                <a:cs typeface="Arial" pitchFamily="34" charset="0"/>
              </a:defRPr>
            </a:lvl3pPr>
            <a:lvl4pPr marL="1691426" indent="-241632">
              <a:defRPr>
                <a:solidFill>
                  <a:schemeClr val="tx1"/>
                </a:solidFill>
                <a:latin typeface="Arial" pitchFamily="34" charset="0"/>
                <a:cs typeface="Arial" pitchFamily="34" charset="0"/>
              </a:defRPr>
            </a:lvl4pPr>
            <a:lvl5pPr marL="2174690" indent="-241632">
              <a:defRPr>
                <a:solidFill>
                  <a:schemeClr val="tx1"/>
                </a:solidFill>
                <a:latin typeface="Arial" pitchFamily="34" charset="0"/>
                <a:cs typeface="Arial" pitchFamily="34" charset="0"/>
              </a:defRPr>
            </a:lvl5pPr>
            <a:lvl6pPr marL="2657954" indent="-241632" eaLnBrk="0" fontAlgn="base" hangingPunct="0">
              <a:spcBef>
                <a:spcPct val="0"/>
              </a:spcBef>
              <a:spcAft>
                <a:spcPct val="0"/>
              </a:spcAft>
              <a:defRPr>
                <a:solidFill>
                  <a:schemeClr val="tx1"/>
                </a:solidFill>
                <a:latin typeface="Arial" pitchFamily="34" charset="0"/>
                <a:cs typeface="Arial" pitchFamily="34" charset="0"/>
              </a:defRPr>
            </a:lvl6pPr>
            <a:lvl7pPr marL="3141218" indent="-241632" eaLnBrk="0" fontAlgn="base" hangingPunct="0">
              <a:spcBef>
                <a:spcPct val="0"/>
              </a:spcBef>
              <a:spcAft>
                <a:spcPct val="0"/>
              </a:spcAft>
              <a:defRPr>
                <a:solidFill>
                  <a:schemeClr val="tx1"/>
                </a:solidFill>
                <a:latin typeface="Arial" pitchFamily="34" charset="0"/>
                <a:cs typeface="Arial" pitchFamily="34" charset="0"/>
              </a:defRPr>
            </a:lvl7pPr>
            <a:lvl8pPr marL="3624483" indent="-241632" eaLnBrk="0" fontAlgn="base" hangingPunct="0">
              <a:spcBef>
                <a:spcPct val="0"/>
              </a:spcBef>
              <a:spcAft>
                <a:spcPct val="0"/>
              </a:spcAft>
              <a:defRPr>
                <a:solidFill>
                  <a:schemeClr val="tx1"/>
                </a:solidFill>
                <a:latin typeface="Arial" pitchFamily="34" charset="0"/>
                <a:cs typeface="Arial" pitchFamily="34" charset="0"/>
              </a:defRPr>
            </a:lvl8pPr>
            <a:lvl9pPr marL="4107747" indent="-241632" eaLnBrk="0" fontAlgn="base" hangingPunct="0">
              <a:spcBef>
                <a:spcPct val="0"/>
              </a:spcBef>
              <a:spcAft>
                <a:spcPct val="0"/>
              </a:spcAft>
              <a:defRPr>
                <a:solidFill>
                  <a:schemeClr val="tx1"/>
                </a:solidFill>
                <a:latin typeface="Arial" pitchFamily="34" charset="0"/>
                <a:cs typeface="Arial" pitchFamily="34" charset="0"/>
              </a:defRPr>
            </a:lvl9pPr>
          </a:lstStyle>
          <a:p>
            <a:fld id="{247C0F3A-73D0-4F2C-87D8-4EA2A22C8415}" type="slidenum">
              <a:rPr lang="en-US" altLang="en-US"/>
              <a:pPr/>
              <a:t>8</a:t>
            </a:fld>
            <a:endParaRPr lang="en-US" altLang="en-US" dirty="0"/>
          </a:p>
        </p:txBody>
      </p:sp>
    </p:spTree>
    <p:extLst>
      <p:ext uri="{BB962C8B-B14F-4D97-AF65-F5344CB8AC3E}">
        <p14:creationId xmlns:p14="http://schemas.microsoft.com/office/powerpoint/2010/main" val="187624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A1B0D7-F7E4-4C0F-B4CF-0F2703D29EF4}" type="slidenum">
              <a:rPr lang="en-US" altLang="en-US" smtClean="0"/>
              <a:pPr>
                <a:defRPr/>
              </a:pPr>
              <a:t>9</a:t>
            </a:fld>
            <a:endParaRPr lang="en-US" altLang="en-US" dirty="0"/>
          </a:p>
        </p:txBody>
      </p:sp>
    </p:spTree>
    <p:extLst>
      <p:ext uri="{BB962C8B-B14F-4D97-AF65-F5344CB8AC3E}">
        <p14:creationId xmlns:p14="http://schemas.microsoft.com/office/powerpoint/2010/main" val="90704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228223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5597F436-C8AD-4F97-AE64-69368F2D6FA4}" type="slidenum">
              <a:rPr lang="en-US" altLang="en-US" smtClean="0"/>
              <a:pPr>
                <a:defRPr/>
              </a:pPr>
              <a:t>‹#›</a:t>
            </a:fld>
            <a:endParaRPr lang="en-US" altLang="en-US" dirty="0"/>
          </a:p>
        </p:txBody>
      </p:sp>
    </p:spTree>
    <p:extLst>
      <p:ext uri="{BB962C8B-B14F-4D97-AF65-F5344CB8AC3E}">
        <p14:creationId xmlns:p14="http://schemas.microsoft.com/office/powerpoint/2010/main" val="269505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3CA52BB2-986C-4B29-8DD1-919BD5F7FEF7}" type="slidenum">
              <a:rPr lang="en-US" altLang="en-US" smtClean="0"/>
              <a:pPr>
                <a:defRPr/>
              </a:pPr>
              <a:t>‹#›</a:t>
            </a:fld>
            <a:endParaRPr lang="en-US" altLang="en-US" dirty="0"/>
          </a:p>
        </p:txBody>
      </p:sp>
    </p:spTree>
    <p:extLst>
      <p:ext uri="{BB962C8B-B14F-4D97-AF65-F5344CB8AC3E}">
        <p14:creationId xmlns:p14="http://schemas.microsoft.com/office/powerpoint/2010/main" val="19845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AC9D85FA-216C-4981-B40A-F82DAB2DF9C4}" type="slidenum">
              <a:rPr lang="en-US" altLang="en-US" smtClean="0"/>
              <a:pPr>
                <a:defRPr/>
              </a:pPr>
              <a:t>‹#›</a:t>
            </a:fld>
            <a:endParaRPr lang="en-US" altLang="en-US" dirty="0"/>
          </a:p>
        </p:txBody>
      </p:sp>
    </p:spTree>
    <p:extLst>
      <p:ext uri="{BB962C8B-B14F-4D97-AF65-F5344CB8AC3E}">
        <p14:creationId xmlns:p14="http://schemas.microsoft.com/office/powerpoint/2010/main" val="388223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A07CC72F-8B67-4466-A5DB-28C08C632C53}" type="slidenum">
              <a:rPr lang="en-US" altLang="en-US" smtClean="0"/>
              <a:pPr>
                <a:defRPr/>
              </a:pPr>
              <a:t>‹#›</a:t>
            </a:fld>
            <a:endParaRPr lang="en-US" altLang="en-US" dirty="0"/>
          </a:p>
        </p:txBody>
      </p:sp>
    </p:spTree>
    <p:extLst>
      <p:ext uri="{BB962C8B-B14F-4D97-AF65-F5344CB8AC3E}">
        <p14:creationId xmlns:p14="http://schemas.microsoft.com/office/powerpoint/2010/main" val="405967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defRPr/>
            </a:pPr>
            <a:fld id="{2E3B39D4-1248-432C-B3B0-CEA4376AA648}" type="slidenum">
              <a:rPr lang="en-US" altLang="en-US" smtClean="0"/>
              <a:pPr>
                <a:defRPr/>
              </a:pPr>
              <a:t>‹#›</a:t>
            </a:fld>
            <a:endParaRPr lang="en-US" altLang="en-US" dirty="0"/>
          </a:p>
        </p:txBody>
      </p:sp>
    </p:spTree>
    <p:extLst>
      <p:ext uri="{BB962C8B-B14F-4D97-AF65-F5344CB8AC3E}">
        <p14:creationId xmlns:p14="http://schemas.microsoft.com/office/powerpoint/2010/main" val="272927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defRPr/>
            </a:pPr>
            <a:fld id="{FBDF3861-B878-4F42-9610-1AF7CEF3FF12}" type="slidenum">
              <a:rPr lang="en-US" altLang="en-US" smtClean="0"/>
              <a:pPr>
                <a:defRPr/>
              </a:pPr>
              <a:t>‹#›</a:t>
            </a:fld>
            <a:endParaRPr lang="en-US" altLang="en-US" dirty="0"/>
          </a:p>
        </p:txBody>
      </p:sp>
    </p:spTree>
    <p:extLst>
      <p:ext uri="{BB962C8B-B14F-4D97-AF65-F5344CB8AC3E}">
        <p14:creationId xmlns:p14="http://schemas.microsoft.com/office/powerpoint/2010/main" val="230600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defRPr/>
            </a:pPr>
            <a:fld id="{9EC4C4E9-C07A-4B3D-B9A6-0144412C54D3}" type="slidenum">
              <a:rPr lang="en-US" altLang="en-US" smtClean="0"/>
              <a:pPr>
                <a:defRPr/>
              </a:pPr>
              <a:t>‹#›</a:t>
            </a:fld>
            <a:endParaRPr lang="en-US" altLang="en-US" dirty="0"/>
          </a:p>
        </p:txBody>
      </p:sp>
    </p:spTree>
    <p:extLst>
      <p:ext uri="{BB962C8B-B14F-4D97-AF65-F5344CB8AC3E}">
        <p14:creationId xmlns:p14="http://schemas.microsoft.com/office/powerpoint/2010/main" val="348499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pPr>
              <a:defRPr/>
            </a:pPr>
            <a:fld id="{D5AE5487-3364-487D-A0D4-B1BACDE7D745}" type="slidenum">
              <a:rPr lang="en-US" altLang="en-US" smtClean="0"/>
              <a:pPr>
                <a:defRPr/>
              </a:pPr>
              <a:t>‹#›</a:t>
            </a:fld>
            <a:endParaRPr lang="en-US" altLang="en-US" dirty="0"/>
          </a:p>
        </p:txBody>
      </p:sp>
    </p:spTree>
    <p:extLst>
      <p:ext uri="{BB962C8B-B14F-4D97-AF65-F5344CB8AC3E}">
        <p14:creationId xmlns:p14="http://schemas.microsoft.com/office/powerpoint/2010/main" val="156207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defRPr/>
            </a:pPr>
            <a:fld id="{0980CE0D-0353-41F9-9030-86336A21E338}" type="slidenum">
              <a:rPr lang="en-US" altLang="en-US" smtClean="0"/>
              <a:pPr>
                <a:defRPr/>
              </a:pPr>
              <a:t>‹#›</a:t>
            </a:fld>
            <a:endParaRPr lang="en-US" altLang="en-US" dirty="0"/>
          </a:p>
        </p:txBody>
      </p:sp>
    </p:spTree>
    <p:extLst>
      <p:ext uri="{BB962C8B-B14F-4D97-AF65-F5344CB8AC3E}">
        <p14:creationId xmlns:p14="http://schemas.microsoft.com/office/powerpoint/2010/main" val="35705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5/8/17</a:t>
            </a:fld>
            <a:endParaRPr lang="en-US" dirty="0">
              <a:solidFill>
                <a:schemeClr val="tx1"/>
              </a:solidFill>
            </a:endParaRPr>
          </a:p>
        </p:txBody>
      </p:sp>
      <p:sp>
        <p:nvSpPr>
          <p:cNvPr id="6" name="Footer Placeholder 5"/>
          <p:cNvSpPr>
            <a:spLocks noGrp="1"/>
          </p:cNvSpPr>
          <p:nvPr>
            <p:ph type="ftr" sz="quarter" idx="11"/>
          </p:nvPr>
        </p:nvSpPr>
        <p:spPr/>
        <p:txBody>
          <a:bodyPr/>
          <a:lstStyle/>
          <a:p>
            <a:endParaRPr kumimoji="0" lang="en-US" dirty="0">
              <a:solidFill>
                <a:schemeClr val="tx1"/>
              </a:solidFill>
            </a:endParaRPr>
          </a:p>
        </p:txBody>
      </p:sp>
      <p:sp>
        <p:nvSpPr>
          <p:cNvPr id="7" name="Slide Number Placeholder 6"/>
          <p:cNvSpPr>
            <a:spLocks noGrp="1"/>
          </p:cNvSpPr>
          <p:nvPr>
            <p:ph type="sldNum" sz="quarter" idx="12"/>
          </p:nvPr>
        </p:nvSpPr>
        <p:spPr/>
        <p:txBody>
          <a:bodyPr/>
          <a:lstStyle/>
          <a:p>
            <a:pPr>
              <a:defRPr/>
            </a:pPr>
            <a:fld id="{E60EB2E3-18C6-4EE3-8102-E6C47ED389D1}" type="slidenum">
              <a:rPr lang="en-US" altLang="en-US" smtClean="0"/>
              <a:pPr>
                <a:defRPr/>
              </a:pPr>
              <a:t>‹#›</a:t>
            </a:fld>
            <a:endParaRPr lang="en-US" altLang="en-US" dirty="0"/>
          </a:p>
        </p:txBody>
      </p:sp>
    </p:spTree>
    <p:extLst>
      <p:ext uri="{BB962C8B-B14F-4D97-AF65-F5344CB8AC3E}">
        <p14:creationId xmlns:p14="http://schemas.microsoft.com/office/powerpoint/2010/main" val="1507489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544213AF-26F6-41FA-8D85-E2C5388D6E58}" type="datetimeFigureOut">
              <a:rPr lang="en-US" smtClean="0"/>
              <a:pPr eaLnBrk="1" latinLnBrk="0" hangingPunct="1"/>
              <a:t>5/8/17</a:t>
            </a:fld>
            <a:endParaRPr lang="en-US" sz="1000" dirty="0">
              <a:solidFill>
                <a:schemeClr val="tx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A8D03B3-4FDF-4F98-AB16-6404479FADF9}" type="slidenum">
              <a:rPr lang="en-US" altLang="en-US" smtClean="0"/>
              <a:pPr>
                <a:defRPr/>
              </a:pPr>
              <a:t>‹#›</a:t>
            </a:fld>
            <a:endParaRPr lang="en-US" altLang="en-US" dirty="0"/>
          </a:p>
        </p:txBody>
      </p:sp>
      <p:pic>
        <p:nvPicPr>
          <p:cNvPr id="7" name="Picture 6"/>
          <p:cNvPicPr/>
          <p:nvPr userDrawn="1"/>
        </p:nvPicPr>
        <p:blipFill>
          <a:blip r:embed="rId13"/>
          <a:stretch>
            <a:fillRect/>
          </a:stretch>
        </p:blipFill>
        <p:spPr>
          <a:xfrm>
            <a:off x="0" y="0"/>
            <a:ext cx="914400" cy="1391920"/>
          </a:xfrm>
          <a:prstGeom prst="rect">
            <a:avLst/>
          </a:prstGeom>
        </p:spPr>
      </p:pic>
      <p:pic>
        <p:nvPicPr>
          <p:cNvPr id="8" name="Picture 7"/>
          <p:cNvPicPr/>
          <p:nvPr userDrawn="1"/>
        </p:nvPicPr>
        <p:blipFill>
          <a:blip r:embed="rId14"/>
          <a:stretch>
            <a:fillRect/>
          </a:stretch>
        </p:blipFill>
        <p:spPr>
          <a:xfrm>
            <a:off x="0" y="1461135"/>
            <a:ext cx="914400" cy="748665"/>
          </a:xfrm>
          <a:prstGeom prst="rect">
            <a:avLst/>
          </a:prstGeom>
        </p:spPr>
      </p:pic>
      <p:pic>
        <p:nvPicPr>
          <p:cNvPr id="9" name="Picture 8"/>
          <p:cNvPicPr/>
          <p:nvPr userDrawn="1"/>
        </p:nvPicPr>
        <p:blipFill>
          <a:blip r:embed="rId15"/>
          <a:stretch>
            <a:fillRect/>
          </a:stretch>
        </p:blipFill>
        <p:spPr>
          <a:xfrm>
            <a:off x="0" y="2286000"/>
            <a:ext cx="914400" cy="1186180"/>
          </a:xfrm>
          <a:prstGeom prst="rect">
            <a:avLst/>
          </a:prstGeom>
        </p:spPr>
      </p:pic>
      <p:pic>
        <p:nvPicPr>
          <p:cNvPr id="10" name="Picture 9"/>
          <p:cNvPicPr/>
          <p:nvPr userDrawn="1"/>
        </p:nvPicPr>
        <p:blipFill>
          <a:blip r:embed="rId16"/>
          <a:stretch>
            <a:fillRect/>
          </a:stretch>
        </p:blipFill>
        <p:spPr>
          <a:xfrm>
            <a:off x="0" y="3561127"/>
            <a:ext cx="914400" cy="934720"/>
          </a:xfrm>
          <a:prstGeom prst="rect">
            <a:avLst/>
          </a:prstGeom>
        </p:spPr>
      </p:pic>
      <p:pic>
        <p:nvPicPr>
          <p:cNvPr id="12" name="Picture 11"/>
          <p:cNvPicPr/>
          <p:nvPr userDrawn="1"/>
        </p:nvPicPr>
        <p:blipFill>
          <a:blip r:embed="rId17"/>
          <a:stretch>
            <a:fillRect/>
          </a:stretch>
        </p:blipFill>
        <p:spPr>
          <a:xfrm>
            <a:off x="5697" y="4572000"/>
            <a:ext cx="914400" cy="1582420"/>
          </a:xfrm>
          <a:prstGeom prst="rect">
            <a:avLst/>
          </a:prstGeom>
        </p:spPr>
      </p:pic>
    </p:spTree>
    <p:extLst>
      <p:ext uri="{BB962C8B-B14F-4D97-AF65-F5344CB8AC3E}">
        <p14:creationId xmlns:p14="http://schemas.microsoft.com/office/powerpoint/2010/main" val="12235697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sudell@g3cp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130425"/>
            <a:ext cx="7772400" cy="2212975"/>
          </a:xfrm>
        </p:spPr>
        <p:txBody>
          <a:bodyPr>
            <a:normAutofit/>
          </a:bodyPr>
          <a:lstStyle/>
          <a:p>
            <a:r>
              <a:rPr lang="en-US" dirty="0" smtClean="0">
                <a:solidFill>
                  <a:schemeClr val="bg1"/>
                </a:solidFill>
              </a:rPr>
              <a:t/>
            </a:r>
            <a:br>
              <a:rPr lang="en-US" dirty="0" smtClean="0">
                <a:solidFill>
                  <a:schemeClr val="bg1"/>
                </a:solidFill>
              </a:rPr>
            </a:br>
            <a:r>
              <a:rPr lang="en-US" sz="6000" dirty="0" smtClean="0">
                <a:solidFill>
                  <a:schemeClr val="bg1"/>
                </a:solidFill>
              </a:rPr>
              <a:t>Up In Smoke</a:t>
            </a:r>
            <a:r>
              <a:rPr lang="en-US" dirty="0" smtClean="0">
                <a:solidFill>
                  <a:schemeClr val="bg1"/>
                </a:solidFill>
              </a:rPr>
              <a:t/>
            </a:r>
            <a:br>
              <a:rPr lang="en-US" dirty="0" smtClean="0">
                <a:solidFill>
                  <a:schemeClr val="bg1"/>
                </a:solidFill>
              </a:rPr>
            </a:br>
            <a:r>
              <a:rPr lang="en-US" sz="2400" dirty="0" smtClean="0">
                <a:solidFill>
                  <a:schemeClr val="bg1"/>
                </a:solidFill>
              </a:rPr>
              <a:t>May 20, 2017</a:t>
            </a:r>
            <a:endParaRPr lang="en-US" sz="2400"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676400"/>
            <a:ext cx="2279564"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865126"/>
            <a:ext cx="3276600" cy="48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6172200"/>
            <a:ext cx="8077200" cy="523220"/>
          </a:xfrm>
          <a:prstGeom prst="rect">
            <a:avLst/>
          </a:prstGeom>
          <a:noFill/>
        </p:spPr>
        <p:txBody>
          <a:bodyPr wrap="square" rtlCol="0">
            <a:spAutoFit/>
          </a:bodyPr>
          <a:lstStyle/>
          <a:p>
            <a:pPr lvl="8"/>
            <a:r>
              <a:rPr lang="en-US" sz="1200" b="1" dirty="0" smtClean="0">
                <a:solidFill>
                  <a:schemeClr val="bg1"/>
                </a:solidFill>
              </a:rPr>
              <a:t>                  </a:t>
            </a:r>
            <a:r>
              <a:rPr lang="en-US" sz="1600" b="1" dirty="0" smtClean="0">
                <a:solidFill>
                  <a:schemeClr val="bg1"/>
                </a:solidFill>
              </a:rPr>
              <a:t>Stacey D. Udell, CPA/ABV/CFF, CVA</a:t>
            </a:r>
          </a:p>
          <a:p>
            <a:r>
              <a:rPr lang="en-US" sz="1200" b="1" dirty="0" smtClean="0">
                <a:solidFill>
                  <a:schemeClr val="bg1"/>
                </a:solidFill>
              </a:rPr>
              <a:t>  AAANZ Conference  ● May 18-20, 2017</a:t>
            </a:r>
            <a:r>
              <a:rPr lang="en-US" sz="1200" b="1" dirty="0">
                <a:solidFill>
                  <a:schemeClr val="bg1"/>
                </a:solidFill>
              </a:rPr>
              <a:t> </a:t>
            </a:r>
            <a:r>
              <a:rPr lang="en-US" sz="1200" b="1" dirty="0" smtClean="0">
                <a:solidFill>
                  <a:schemeClr val="bg1"/>
                </a:solidFill>
              </a:rPr>
              <a:t>● Philadelphia                                                Gold Gerstein Group LLC</a:t>
            </a:r>
            <a:endParaRPr lang="en-US" sz="12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smtClean="0"/>
              <a:t>26 U.S. Code § 280E</a:t>
            </a:r>
            <a:br>
              <a:rPr lang="en-US" altLang="en-US" dirty="0" smtClean="0"/>
            </a:br>
            <a:endParaRPr lang="en-US" altLang="en-US" dirty="0" smtClean="0"/>
          </a:p>
        </p:txBody>
      </p:sp>
      <p:sp>
        <p:nvSpPr>
          <p:cNvPr id="8195" name="Content Placeholder 2"/>
          <p:cNvSpPr>
            <a:spLocks noGrp="1"/>
          </p:cNvSpPr>
          <p:nvPr>
            <p:ph idx="1"/>
          </p:nvPr>
        </p:nvSpPr>
        <p:spPr>
          <a:xfrm>
            <a:off x="914400" y="1646237"/>
            <a:ext cx="7772400" cy="4525963"/>
          </a:xfrm>
        </p:spPr>
        <p:txBody>
          <a:bodyPr>
            <a:normAutofit/>
          </a:bodyPr>
          <a:lstStyle/>
          <a:p>
            <a:r>
              <a:rPr lang="en-US" altLang="en-US" sz="2400" dirty="0" smtClean="0"/>
              <a:t>“Expenditures in connection with the illegal sale of drugs”</a:t>
            </a:r>
          </a:p>
          <a:p>
            <a:r>
              <a:rPr lang="en-US" altLang="en-US" sz="2400" dirty="0" smtClean="0"/>
              <a:t>Denies selling and administrative costs</a:t>
            </a:r>
          </a:p>
          <a:p>
            <a:r>
              <a:rPr lang="en-US" altLang="en-US" sz="2400" dirty="0" smtClean="0"/>
              <a:t>Chief Counsel Memorandum (201504011) dated January 23, 2015 in materials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Court Cases</a:t>
            </a:r>
            <a:endParaRPr lang="en-US" dirty="0"/>
          </a:p>
        </p:txBody>
      </p:sp>
      <p:sp>
        <p:nvSpPr>
          <p:cNvPr id="37890" name="Content Placeholder 4"/>
          <p:cNvSpPr>
            <a:spLocks noGrp="1"/>
          </p:cNvSpPr>
          <p:nvPr>
            <p:ph idx="1"/>
          </p:nvPr>
        </p:nvSpPr>
        <p:spPr>
          <a:xfrm>
            <a:off x="990600" y="1646237"/>
            <a:ext cx="7696200" cy="4525963"/>
          </a:xfrm>
        </p:spPr>
        <p:txBody>
          <a:bodyPr/>
          <a:lstStyle/>
          <a:p>
            <a:r>
              <a:rPr lang="en-US" altLang="en-US" sz="2600" u="sng" dirty="0" smtClean="0"/>
              <a:t>CHAMP v. Commissioner</a:t>
            </a:r>
            <a:r>
              <a:rPr lang="en-US" altLang="en-US" sz="2600" dirty="0" smtClean="0"/>
              <a:t>, 128 T.C. No. 14, Docket NO 20795-05, May 15, 2007</a:t>
            </a:r>
          </a:p>
          <a:p>
            <a:r>
              <a:rPr lang="en-US" altLang="en-US" sz="2600" u="sng" dirty="0" smtClean="0"/>
              <a:t>Olive v. Commissioner</a:t>
            </a:r>
            <a:r>
              <a:rPr lang="en-US" altLang="en-US" sz="2600" dirty="0" smtClean="0"/>
              <a:t>, T.C. No 14406-08, July 9, 2015</a:t>
            </a:r>
          </a:p>
          <a:p>
            <a:r>
              <a:rPr lang="en-US" altLang="en-US" sz="2600" u="sng" dirty="0" smtClean="0"/>
              <a:t>Feinberg/McDonald v. IRS</a:t>
            </a:r>
            <a:r>
              <a:rPr lang="en-US" altLang="en-US" sz="2600" dirty="0" smtClean="0"/>
              <a:t>, No. 15-1333, 2015, U.S. App Lexis 22161, 10</a:t>
            </a:r>
            <a:r>
              <a:rPr lang="en-US" altLang="en-US" sz="2600" baseline="30000" dirty="0" smtClean="0"/>
              <a:t>th</a:t>
            </a:r>
            <a:r>
              <a:rPr lang="en-US" altLang="en-US" sz="2600" dirty="0" smtClean="0"/>
              <a:t> Circuit</a:t>
            </a:r>
          </a:p>
        </p:txBody>
      </p:sp>
      <p:sp>
        <p:nvSpPr>
          <p:cNvPr id="37892" name="Slide Number Placeholder 6"/>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92AD449-4C7C-49B7-BBEB-48C61B473FA7}" type="slidenum">
              <a:rPr lang="en-US" altLang="en-US"/>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and Accounting - Ethics</a:t>
            </a:r>
            <a:endParaRPr lang="en-US" dirty="0"/>
          </a:p>
        </p:txBody>
      </p:sp>
      <p:sp>
        <p:nvSpPr>
          <p:cNvPr id="3" name="Content Placeholder 2"/>
          <p:cNvSpPr>
            <a:spLocks noGrp="1"/>
          </p:cNvSpPr>
          <p:nvPr>
            <p:ph idx="1"/>
          </p:nvPr>
        </p:nvSpPr>
        <p:spPr>
          <a:xfrm>
            <a:off x="990600" y="1646237"/>
            <a:ext cx="7696200" cy="4525963"/>
          </a:xfrm>
        </p:spPr>
        <p:txBody>
          <a:bodyPr/>
          <a:lstStyle/>
          <a:p>
            <a:r>
              <a:rPr lang="en-US" u="sng" dirty="0" smtClean="0"/>
              <a:t>An Issue Brief on State Marijuana Laws and the CPA Profession</a:t>
            </a:r>
            <a:r>
              <a:rPr lang="en-US" dirty="0" smtClean="0"/>
              <a:t>, Colorado Society of Certified Public Accountants, AICPA, Washington Society of Certified Public Accountants, updated January 8, 2016</a:t>
            </a:r>
          </a:p>
          <a:p>
            <a:pPr marL="400050" lvl="1" indent="0">
              <a:buNone/>
            </a:pPr>
            <a:r>
              <a:rPr lang="en-US" dirty="0" smtClean="0">
                <a:solidFill>
                  <a:srgbClr val="0070C0"/>
                </a:solidFill>
              </a:rPr>
              <a:t>http://www.aicpa.org/Advocacy/State/DownloadableDocuments/MarijuanaCPAsIssueBrief.pdf</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12</a:t>
            </a:fld>
            <a:endParaRPr lang="en-US" altLang="en-US" dirty="0"/>
          </a:p>
        </p:txBody>
      </p:sp>
    </p:spTree>
    <p:extLst>
      <p:ext uri="{BB962C8B-B14F-4D97-AF65-F5344CB8AC3E}">
        <p14:creationId xmlns:p14="http://schemas.microsoft.com/office/powerpoint/2010/main" val="173780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&amp; Accounting Services</a:t>
            </a:r>
            <a:endParaRPr lang="en-US" dirty="0"/>
          </a:p>
        </p:txBody>
      </p:sp>
      <p:sp>
        <p:nvSpPr>
          <p:cNvPr id="3" name="Content Placeholder 2"/>
          <p:cNvSpPr>
            <a:spLocks noGrp="1"/>
          </p:cNvSpPr>
          <p:nvPr>
            <p:ph idx="1"/>
          </p:nvPr>
        </p:nvSpPr>
        <p:spPr>
          <a:xfrm>
            <a:off x="914400" y="1646237"/>
            <a:ext cx="7772400" cy="4525963"/>
          </a:xfrm>
        </p:spPr>
        <p:txBody>
          <a:bodyPr/>
          <a:lstStyle/>
          <a:p>
            <a:r>
              <a:rPr lang="en-US" dirty="0" smtClean="0"/>
              <a:t>Colorado</a:t>
            </a:r>
          </a:p>
          <a:p>
            <a:r>
              <a:rPr lang="en-US" dirty="0" smtClean="0"/>
              <a:t>Connecticut</a:t>
            </a:r>
          </a:p>
          <a:p>
            <a:r>
              <a:rPr lang="en-US" dirty="0" smtClean="0"/>
              <a:t>Florida</a:t>
            </a:r>
          </a:p>
          <a:p>
            <a:r>
              <a:rPr lang="en-US" dirty="0" smtClean="0"/>
              <a:t>Maryland</a:t>
            </a:r>
          </a:p>
          <a:p>
            <a:r>
              <a:rPr lang="en-US" dirty="0" smtClean="0"/>
              <a:t>Nevada</a:t>
            </a:r>
          </a:p>
          <a:p>
            <a:r>
              <a:rPr lang="en-US" dirty="0" smtClean="0"/>
              <a:t>Oregon</a:t>
            </a:r>
          </a:p>
          <a:p>
            <a:r>
              <a:rPr lang="en-US" dirty="0" smtClean="0"/>
              <a:t>Washington</a:t>
            </a:r>
          </a:p>
          <a:p>
            <a:endParaRPr lang="en-US" dirty="0" smtClean="0"/>
          </a:p>
        </p:txBody>
      </p:sp>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13</a:t>
            </a:fld>
            <a:endParaRPr lang="en-US" altLang="en-US" dirty="0"/>
          </a:p>
        </p:txBody>
      </p:sp>
    </p:spTree>
    <p:extLst>
      <p:ext uri="{BB962C8B-B14F-4D97-AF65-F5344CB8AC3E}">
        <p14:creationId xmlns:p14="http://schemas.microsoft.com/office/powerpoint/2010/main" val="250967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Concerns</a:t>
            </a:r>
            <a:endParaRPr lang="en-US" dirty="0"/>
          </a:p>
        </p:txBody>
      </p:sp>
      <p:sp>
        <p:nvSpPr>
          <p:cNvPr id="3" name="Content Placeholder 2"/>
          <p:cNvSpPr>
            <a:spLocks noGrp="1"/>
          </p:cNvSpPr>
          <p:nvPr>
            <p:ph idx="1"/>
          </p:nvPr>
        </p:nvSpPr>
        <p:spPr>
          <a:xfrm>
            <a:off x="914400" y="1646237"/>
            <a:ext cx="7772400" cy="4525963"/>
          </a:xfrm>
        </p:spPr>
        <p:txBody>
          <a:bodyPr/>
          <a:lstStyle/>
          <a:p>
            <a:r>
              <a:rPr lang="en-US" dirty="0" smtClean="0"/>
              <a:t>“Good moral character”</a:t>
            </a:r>
          </a:p>
          <a:p>
            <a:r>
              <a:rPr lang="en-US" dirty="0" smtClean="0"/>
              <a:t>Acts discreditable</a:t>
            </a:r>
          </a:p>
          <a:p>
            <a:r>
              <a:rPr lang="en-US" dirty="0" smtClean="0"/>
              <a:t>Competancy</a:t>
            </a:r>
          </a:p>
          <a:p>
            <a:r>
              <a:rPr lang="en-US" dirty="0" smtClean="0"/>
              <a:t>Insuranc</a:t>
            </a:r>
            <a:r>
              <a:rPr lang="en-US" dirty="0"/>
              <a:t>e</a:t>
            </a:r>
          </a:p>
        </p:txBody>
      </p:sp>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14</a:t>
            </a:fld>
            <a:endParaRPr lang="en-US" altLang="en-US" dirty="0"/>
          </a:p>
        </p:txBody>
      </p:sp>
    </p:spTree>
    <p:extLst>
      <p:ext uri="{BB962C8B-B14F-4D97-AF65-F5344CB8AC3E}">
        <p14:creationId xmlns:p14="http://schemas.microsoft.com/office/powerpoint/2010/main" val="325627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and Accounting Issues</a:t>
            </a:r>
            <a:endParaRPr lang="en-US" dirty="0"/>
          </a:p>
        </p:txBody>
      </p:sp>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15</a:t>
            </a:fld>
            <a:endParaRPr lang="en-US" altLang="en-US" dirty="0"/>
          </a:p>
        </p:txBody>
      </p:sp>
      <p:pic>
        <p:nvPicPr>
          <p:cNvPr id="829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2023488"/>
            <a:ext cx="8077200" cy="224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29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Income Tax Guidance</a:t>
            </a:r>
            <a:endParaRPr lang="en-US" dirty="0"/>
          </a:p>
        </p:txBody>
      </p:sp>
      <p:sp>
        <p:nvSpPr>
          <p:cNvPr id="2" name="Content Placeholder 1"/>
          <p:cNvSpPr>
            <a:spLocks noGrp="1"/>
          </p:cNvSpPr>
          <p:nvPr>
            <p:ph idx="1"/>
          </p:nvPr>
        </p:nvSpPr>
        <p:spPr>
          <a:xfrm>
            <a:off x="914400" y="1646237"/>
            <a:ext cx="7772400" cy="4525963"/>
          </a:xfrm>
        </p:spPr>
        <p:txBody>
          <a:bodyPr>
            <a:normAutofit/>
          </a:bodyPr>
          <a:lstStyle/>
          <a:p>
            <a:pPr>
              <a:defRPr/>
            </a:pPr>
            <a:r>
              <a:rPr lang="en-US" sz="2800" u="sng" dirty="0" smtClean="0"/>
              <a:t>Federal Income Taxation of Medical Marijuana Businesses</a:t>
            </a:r>
            <a:r>
              <a:rPr lang="en-US" sz="2800" dirty="0" smtClean="0"/>
              <a:t>, Edward J, Roche, Jr. University of Denver Sturm College of Law, Working Paper 13-38, Winter, 2013</a:t>
            </a:r>
          </a:p>
          <a:p>
            <a:pPr marL="400050" lvl="1" indent="0">
              <a:buNone/>
              <a:defRPr/>
            </a:pPr>
            <a:r>
              <a:rPr lang="en-US" sz="2400" u="sng" dirty="0" smtClean="0">
                <a:solidFill>
                  <a:srgbClr val="0070C0"/>
                </a:solidFill>
              </a:rPr>
              <a:t>https</a:t>
            </a:r>
            <a:r>
              <a:rPr lang="en-US" sz="2400" u="sng" dirty="0">
                <a:solidFill>
                  <a:srgbClr val="0070C0"/>
                </a:solidFill>
              </a:rPr>
              <a:t>://papers.ssrn.com/sol3/papers.cfm?abstract_id=2308946</a:t>
            </a:r>
            <a:endParaRPr lang="en-US" sz="2400" u="sng" dirty="0" smtClean="0">
              <a:solidFill>
                <a:srgbClr val="0070C0"/>
              </a:solidFill>
            </a:endParaRPr>
          </a:p>
          <a:p>
            <a:pPr>
              <a:defRPr/>
            </a:pPr>
            <a:r>
              <a:rPr lang="en-US" sz="2800" u="sng" dirty="0" smtClean="0"/>
              <a:t>Federal Proposals to Tax Marijuana: An Economic Analys</a:t>
            </a:r>
            <a:r>
              <a:rPr lang="en-US" sz="2800" dirty="0" smtClean="0"/>
              <a:t>is, Jane G. Gravelle, Congressional Research Service, November 13, 2014 </a:t>
            </a:r>
          </a:p>
          <a:p>
            <a:pPr marL="400050" lvl="1" indent="0">
              <a:buNone/>
              <a:defRPr/>
            </a:pPr>
            <a:r>
              <a:rPr lang="en-US" sz="2400" dirty="0" smtClean="0">
                <a:solidFill>
                  <a:srgbClr val="0070C0"/>
                </a:solidFill>
              </a:rPr>
              <a:t>https</a:t>
            </a:r>
            <a:r>
              <a:rPr lang="en-US" sz="2400" dirty="0">
                <a:solidFill>
                  <a:srgbClr val="0070C0"/>
                </a:solidFill>
              </a:rPr>
              <a:t>://fas.org/sgp/crs/misc/R43785.pdf</a:t>
            </a:r>
            <a:endParaRPr lang="en-US" sz="2400" dirty="0" smtClean="0">
              <a:solidFill>
                <a:srgbClr val="0070C0"/>
              </a:solidFill>
            </a:endParaRPr>
          </a:p>
          <a:p>
            <a:pPr>
              <a:defRPr/>
            </a:pPr>
            <a:endParaRPr lang="en-US" dirty="0"/>
          </a:p>
        </p:txBody>
      </p:sp>
      <p:sp>
        <p:nvSpPr>
          <p:cNvPr id="38916" name="Slide Number Placeholder 4"/>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D4C2B16-B08C-407C-A8FF-9AC2854D556C}" type="slidenum">
              <a:rPr lang="en-US" altLang="en-US"/>
              <a:pPr/>
              <a:t>16</a:t>
            </a:fld>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Income Tax Guidance</a:t>
            </a:r>
            <a:endParaRPr lang="en-US" dirty="0"/>
          </a:p>
        </p:txBody>
      </p:sp>
      <p:sp>
        <p:nvSpPr>
          <p:cNvPr id="2" name="Content Placeholder 1"/>
          <p:cNvSpPr>
            <a:spLocks noGrp="1"/>
          </p:cNvSpPr>
          <p:nvPr>
            <p:ph idx="1"/>
          </p:nvPr>
        </p:nvSpPr>
        <p:spPr>
          <a:xfrm>
            <a:off x="914400" y="1646237"/>
            <a:ext cx="7772400" cy="4525963"/>
          </a:xfrm>
        </p:spPr>
        <p:txBody>
          <a:bodyPr>
            <a:normAutofit lnSpcReduction="10000"/>
          </a:bodyPr>
          <a:lstStyle/>
          <a:p>
            <a:pPr>
              <a:defRPr/>
            </a:pPr>
            <a:r>
              <a:rPr lang="en-US" sz="2800" u="sng" dirty="0" smtClean="0"/>
              <a:t>IRS Interpretation Causes Reefer Madness</a:t>
            </a:r>
            <a:r>
              <a:rPr lang="en-US" sz="2800" dirty="0" smtClean="0"/>
              <a:t>, Michael Kosnitzky and Matt Kaden, Taxes: The Tax Magazine, May 2015</a:t>
            </a:r>
          </a:p>
          <a:p>
            <a:pPr marL="400050" lvl="1" indent="0">
              <a:buNone/>
              <a:defRPr/>
            </a:pPr>
            <a:r>
              <a:rPr lang="en-US" sz="2400" dirty="0" smtClean="0">
                <a:solidFill>
                  <a:srgbClr val="0070C0"/>
                </a:solidFill>
              </a:rPr>
              <a:t>https://www.bsfllp.com/images/content/1/4/v2/1495/MAG-05-15-Kosnitzky-Kaden.pdf</a:t>
            </a:r>
          </a:p>
          <a:p>
            <a:pPr>
              <a:defRPr/>
            </a:pPr>
            <a:r>
              <a:rPr lang="en-US" sz="2800" u="sng" dirty="0" smtClean="0"/>
              <a:t>Marijuana Business and Section 280E: Potential Pitfalls for Clients and Advisors</a:t>
            </a:r>
            <a:r>
              <a:rPr lang="en-US" sz="2800" dirty="0" smtClean="0"/>
              <a:t>, Jeffery Gramlich and Kimberly Houser, The Tax Advisor, June 30, 2015</a:t>
            </a:r>
          </a:p>
          <a:p>
            <a:pPr marL="400050" lvl="1" indent="0">
              <a:buNone/>
              <a:defRPr/>
            </a:pPr>
            <a:r>
              <a:rPr lang="en-US" sz="2400" dirty="0" smtClean="0">
                <a:solidFill>
                  <a:srgbClr val="0070C0"/>
                </a:solidFill>
              </a:rPr>
              <a:t>http</a:t>
            </a:r>
            <a:r>
              <a:rPr lang="en-US" sz="2400" dirty="0">
                <a:solidFill>
                  <a:srgbClr val="0070C0"/>
                </a:solidFill>
              </a:rPr>
              <a:t>://www.thetaxadviser.com/issues/2015/jul/houser-jul15.html</a:t>
            </a:r>
          </a:p>
          <a:p>
            <a:pPr>
              <a:defRPr/>
            </a:pPr>
            <a:endParaRPr lang="en-US" dirty="0"/>
          </a:p>
        </p:txBody>
      </p:sp>
      <p:sp>
        <p:nvSpPr>
          <p:cNvPr id="39940" name="Slide Number Placeholder 4"/>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6883C45-8201-44D2-83FE-58717CFBC9FA}" type="slidenum">
              <a:rPr lang="en-US" altLang="en-US"/>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10600" cy="1143000"/>
          </a:xfrm>
        </p:spPr>
        <p:txBody>
          <a:bodyPr>
            <a:normAutofit fontScale="90000"/>
          </a:bodyPr>
          <a:lstStyle/>
          <a:p>
            <a:r>
              <a:rPr lang="en-US" altLang="en-US" dirty="0" smtClean="0"/>
              <a:t>   Valuation Methods and Standards of Value</a:t>
            </a:r>
            <a:endParaRPr lang="en-US" dirty="0"/>
          </a:p>
        </p:txBody>
      </p:sp>
      <p:sp>
        <p:nvSpPr>
          <p:cNvPr id="6" name="Content Placeholder 5"/>
          <p:cNvSpPr>
            <a:spLocks noGrp="1"/>
          </p:cNvSpPr>
          <p:nvPr>
            <p:ph sz="half" idx="1"/>
          </p:nvPr>
        </p:nvSpPr>
        <p:spPr>
          <a:xfrm>
            <a:off x="914400" y="1600200"/>
            <a:ext cx="3581400" cy="4525963"/>
          </a:xfrm>
        </p:spPr>
        <p:txBody>
          <a:bodyPr>
            <a:normAutofit lnSpcReduction="10000"/>
          </a:bodyPr>
          <a:lstStyle/>
          <a:p>
            <a:pPr>
              <a:defRPr/>
            </a:pPr>
            <a:r>
              <a:rPr lang="en-US" sz="2800" b="1" dirty="0" smtClean="0"/>
              <a:t>Valuation Methods</a:t>
            </a:r>
          </a:p>
          <a:p>
            <a:pPr lvl="1">
              <a:defRPr/>
            </a:pPr>
            <a:r>
              <a:rPr lang="en-US" sz="2400" dirty="0" smtClean="0"/>
              <a:t>Asset</a:t>
            </a:r>
          </a:p>
          <a:p>
            <a:pPr lvl="2">
              <a:defRPr/>
            </a:pPr>
            <a:r>
              <a:rPr lang="en-US" sz="2000" dirty="0" smtClean="0"/>
              <a:t>Adjusted net assets</a:t>
            </a:r>
          </a:p>
          <a:p>
            <a:pPr lvl="1">
              <a:defRPr/>
            </a:pPr>
            <a:r>
              <a:rPr lang="en-US" sz="2400" dirty="0" smtClean="0"/>
              <a:t>Market</a:t>
            </a:r>
          </a:p>
          <a:p>
            <a:pPr lvl="2">
              <a:defRPr/>
            </a:pPr>
            <a:r>
              <a:rPr lang="en-US" sz="2000" dirty="0" smtClean="0"/>
              <a:t>Public company guidelines</a:t>
            </a:r>
          </a:p>
          <a:p>
            <a:pPr lvl="2">
              <a:defRPr/>
            </a:pPr>
            <a:r>
              <a:rPr lang="en-US" sz="2000" dirty="0" smtClean="0"/>
              <a:t>Transactional data</a:t>
            </a:r>
          </a:p>
          <a:p>
            <a:pPr lvl="1">
              <a:defRPr/>
            </a:pPr>
            <a:r>
              <a:rPr lang="en-US" sz="2400" dirty="0" smtClean="0"/>
              <a:t>Income</a:t>
            </a:r>
          </a:p>
          <a:p>
            <a:pPr lvl="2">
              <a:defRPr/>
            </a:pPr>
            <a:r>
              <a:rPr lang="en-US" sz="2000" dirty="0" smtClean="0"/>
              <a:t>Capitalized future benefits</a:t>
            </a:r>
          </a:p>
          <a:p>
            <a:pPr lvl="2">
              <a:defRPr/>
            </a:pPr>
            <a:r>
              <a:rPr lang="en-US" sz="2000" dirty="0" smtClean="0"/>
              <a:t>Discounted future benefits</a:t>
            </a:r>
          </a:p>
        </p:txBody>
      </p:sp>
      <p:sp>
        <p:nvSpPr>
          <p:cNvPr id="4" name="Content Placeholder 3"/>
          <p:cNvSpPr>
            <a:spLocks noGrp="1"/>
          </p:cNvSpPr>
          <p:nvPr>
            <p:ph sz="half" idx="2"/>
          </p:nvPr>
        </p:nvSpPr>
        <p:spPr/>
        <p:txBody>
          <a:bodyPr>
            <a:normAutofit lnSpcReduction="10000"/>
          </a:bodyPr>
          <a:lstStyle/>
          <a:p>
            <a:pPr>
              <a:defRPr/>
            </a:pPr>
            <a:r>
              <a:rPr lang="en-US" b="1" dirty="0"/>
              <a:t>Standards of Value</a:t>
            </a:r>
          </a:p>
          <a:p>
            <a:pPr lvl="1">
              <a:defRPr/>
            </a:pPr>
            <a:r>
              <a:rPr lang="en-US" sz="2800" dirty="0"/>
              <a:t>Investment value</a:t>
            </a:r>
          </a:p>
          <a:p>
            <a:pPr lvl="1">
              <a:defRPr/>
            </a:pPr>
            <a:r>
              <a:rPr lang="en-US" sz="2800" dirty="0"/>
              <a:t>Fair value</a:t>
            </a:r>
          </a:p>
          <a:p>
            <a:pPr lvl="1">
              <a:defRPr/>
            </a:pPr>
            <a:r>
              <a:rPr lang="en-US" sz="2800" dirty="0"/>
              <a:t>Fair market value</a:t>
            </a:r>
          </a:p>
          <a:p>
            <a:endParaRPr lang="en-US" dirty="0"/>
          </a:p>
        </p:txBody>
      </p:sp>
      <p:sp>
        <p:nvSpPr>
          <p:cNvPr id="40964" name="Slide Number Placeholder 3"/>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A645EBB-E4FE-4E7B-BBC5-82267704F29D}" type="slidenum">
              <a:rPr lang="en-US" altLang="en-US"/>
              <a:pPr/>
              <a:t>18</a:t>
            </a:fld>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10600" cy="1143000"/>
          </a:xfrm>
        </p:spPr>
        <p:txBody>
          <a:bodyPr>
            <a:normAutofit fontScale="90000"/>
          </a:bodyPr>
          <a:lstStyle/>
          <a:p>
            <a:r>
              <a:rPr lang="en-US" altLang="en-US" dirty="0" smtClean="0"/>
              <a:t>Valuation Challenges for Cannabis Related Enterprises</a:t>
            </a:r>
            <a:endParaRPr lang="en-US" dirty="0"/>
          </a:p>
        </p:txBody>
      </p:sp>
      <p:sp>
        <p:nvSpPr>
          <p:cNvPr id="41986" name="Content Placeholder 2"/>
          <p:cNvSpPr>
            <a:spLocks noGrp="1"/>
          </p:cNvSpPr>
          <p:nvPr>
            <p:ph idx="1"/>
          </p:nvPr>
        </p:nvSpPr>
        <p:spPr>
          <a:xfrm>
            <a:off x="914400" y="1646237"/>
            <a:ext cx="7772400" cy="4525963"/>
          </a:xfrm>
        </p:spPr>
        <p:txBody>
          <a:bodyPr>
            <a:normAutofit/>
          </a:bodyPr>
          <a:lstStyle/>
          <a:p>
            <a:r>
              <a:rPr lang="en-US" altLang="en-US" sz="2800" dirty="0" smtClean="0"/>
              <a:t>Fundamental appraisal concepts still apply</a:t>
            </a:r>
          </a:p>
          <a:p>
            <a:r>
              <a:rPr lang="en-US" altLang="en-US" sz="2800" dirty="0" smtClean="0"/>
              <a:t>Internal </a:t>
            </a:r>
            <a:r>
              <a:rPr lang="en-US" altLang="en-US" sz="2800" dirty="0"/>
              <a:t>Revenue Code </a:t>
            </a:r>
            <a:r>
              <a:rPr lang="en-US" altLang="en-US" sz="2800" dirty="0" smtClean="0"/>
              <a:t>Sections 280E</a:t>
            </a:r>
            <a:r>
              <a:rPr lang="en-US" altLang="en-US" sz="2800" dirty="0"/>
              <a:t>, 61, 263A and 471</a:t>
            </a:r>
          </a:p>
          <a:p>
            <a:r>
              <a:rPr lang="en-US" altLang="en-US" sz="2800" dirty="0" smtClean="0"/>
              <a:t>Growth rates and company specific risk assessment</a:t>
            </a:r>
          </a:p>
          <a:p>
            <a:r>
              <a:rPr lang="en-US" altLang="en-US" sz="2800" dirty="0" smtClean="0"/>
              <a:t>Jurisdictional differences</a:t>
            </a:r>
          </a:p>
          <a:p>
            <a:r>
              <a:rPr lang="en-US" altLang="en-US" sz="2800" dirty="0" smtClean="0"/>
              <a:t>Lack of market data</a:t>
            </a:r>
          </a:p>
        </p:txBody>
      </p:sp>
      <p:sp>
        <p:nvSpPr>
          <p:cNvPr id="41988" name="Slide Number Placeholder 4"/>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22A40C9-CB51-4ECE-B943-0461E31802C9}" type="slidenum">
              <a:rPr lang="en-US" altLang="en-US"/>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72400" cy="4495800"/>
          </a:xfrm>
        </p:spPr>
        <p:txBody>
          <a:bodyPr/>
          <a:lstStyle/>
          <a:p>
            <a:pPr marL="0" indent="0" algn="ctr">
              <a:buNone/>
            </a:pPr>
            <a:r>
              <a:rPr lang="en-US" dirty="0" smtClean="0"/>
              <a:t>Thank you to RON SEIGNEUR (Integra member from Denver) for introducing me to the industry and for sharing your previous presentations, some contents of which have been incorporated into this presentation</a:t>
            </a:r>
            <a:endParaRPr lang="en-US" dirty="0"/>
          </a:p>
        </p:txBody>
      </p:sp>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2</a:t>
            </a:fld>
            <a:endParaRPr lang="en-US" altLang="en-US" dirty="0"/>
          </a:p>
        </p:txBody>
      </p:sp>
    </p:spTree>
    <p:extLst>
      <p:ext uri="{BB962C8B-B14F-4D97-AF65-F5344CB8AC3E}">
        <p14:creationId xmlns:p14="http://schemas.microsoft.com/office/powerpoint/2010/main" val="2029537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smtClean="0"/>
              <a:t>“Four Ls” of Cannabis</a:t>
            </a:r>
            <a:endParaRPr lang="en-US" dirty="0"/>
          </a:p>
        </p:txBody>
      </p:sp>
      <p:sp>
        <p:nvSpPr>
          <p:cNvPr id="3" name="Content Placeholder 2"/>
          <p:cNvSpPr>
            <a:spLocks noGrp="1"/>
          </p:cNvSpPr>
          <p:nvPr>
            <p:ph idx="1"/>
          </p:nvPr>
        </p:nvSpPr>
        <p:spPr>
          <a:xfrm>
            <a:off x="914400" y="1646237"/>
            <a:ext cx="7772400" cy="4525963"/>
          </a:xfrm>
        </p:spPr>
        <p:txBody>
          <a:bodyPr>
            <a:normAutofit/>
          </a:bodyPr>
          <a:lstStyle/>
          <a:p>
            <a:pPr>
              <a:defRPr/>
            </a:pPr>
            <a:r>
              <a:rPr lang="en-US" sz="2600" b="1" dirty="0" smtClean="0"/>
              <a:t>License</a:t>
            </a:r>
            <a:r>
              <a:rPr lang="en-US" sz="2600" dirty="0" smtClean="0"/>
              <a:t> </a:t>
            </a:r>
          </a:p>
          <a:p>
            <a:pPr>
              <a:defRPr/>
            </a:pPr>
            <a:r>
              <a:rPr lang="en-US" sz="2600" b="1" dirty="0" smtClean="0"/>
              <a:t>Lease</a:t>
            </a:r>
          </a:p>
          <a:p>
            <a:pPr>
              <a:defRPr/>
            </a:pPr>
            <a:r>
              <a:rPr lang="en-US" sz="2600" b="1" dirty="0" smtClean="0"/>
              <a:t>Location</a:t>
            </a:r>
          </a:p>
          <a:p>
            <a:pPr>
              <a:defRPr/>
            </a:pPr>
            <a:r>
              <a:rPr lang="en-US" sz="2600" b="1" dirty="0" smtClean="0"/>
              <a:t>Legislation</a:t>
            </a:r>
            <a:endParaRPr lang="en-US" dirty="0"/>
          </a:p>
        </p:txBody>
      </p:sp>
      <p:sp>
        <p:nvSpPr>
          <p:cNvPr id="45060" name="Slide Number Placeholder 4"/>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913991F-EAFE-4F96-AD26-4FF74E0E41D8}" type="slidenum">
              <a:rPr lang="en-US" altLang="en-US"/>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10600" cy="1143000"/>
          </a:xfrm>
        </p:spPr>
        <p:txBody>
          <a:bodyPr>
            <a:normAutofit fontScale="90000"/>
          </a:bodyPr>
          <a:lstStyle/>
          <a:p>
            <a:r>
              <a:rPr lang="en-US" altLang="en-US" dirty="0" smtClean="0"/>
              <a:t>   Using the Discounted Future Benefits Method for Cannabis Assignments</a:t>
            </a:r>
            <a:endParaRPr lang="en-US" dirty="0"/>
          </a:p>
        </p:txBody>
      </p:sp>
      <p:sp>
        <p:nvSpPr>
          <p:cNvPr id="6" name="Content Placeholder 5"/>
          <p:cNvSpPr>
            <a:spLocks noGrp="1"/>
          </p:cNvSpPr>
          <p:nvPr>
            <p:ph idx="1"/>
          </p:nvPr>
        </p:nvSpPr>
        <p:spPr>
          <a:xfrm>
            <a:off x="914400" y="1646237"/>
            <a:ext cx="7772400" cy="4525963"/>
          </a:xfrm>
        </p:spPr>
        <p:txBody>
          <a:bodyPr>
            <a:normAutofit/>
          </a:bodyPr>
          <a:lstStyle/>
          <a:p>
            <a:pPr>
              <a:defRPr/>
            </a:pPr>
            <a:r>
              <a:rPr lang="en-US" sz="2800" dirty="0" smtClean="0"/>
              <a:t>A relatively new industry with limited historical data</a:t>
            </a:r>
          </a:p>
          <a:p>
            <a:pPr>
              <a:defRPr/>
            </a:pPr>
            <a:r>
              <a:rPr lang="en-US" sz="2800" dirty="0" smtClean="0"/>
              <a:t>Historical data has evolved dramatically and is very jurisdictionally restricted</a:t>
            </a:r>
          </a:p>
          <a:p>
            <a:pPr>
              <a:defRPr/>
            </a:pPr>
            <a:r>
              <a:rPr lang="en-US" sz="2800" dirty="0" smtClean="0"/>
              <a:t>Lack of industry benchmarking information</a:t>
            </a:r>
          </a:p>
          <a:p>
            <a:pPr>
              <a:defRPr/>
            </a:pPr>
            <a:r>
              <a:rPr lang="en-US" sz="2800" dirty="0" smtClean="0"/>
              <a:t>Lack of management sophistication</a:t>
            </a:r>
          </a:p>
          <a:p>
            <a:pPr>
              <a:defRPr/>
            </a:pPr>
            <a:r>
              <a:rPr lang="en-US" sz="2800" dirty="0" smtClean="0"/>
              <a:t>Wide range of expertise and operational philosophies between cultivation, retail, ancillary, etc.</a:t>
            </a:r>
            <a:endParaRPr lang="en-US" sz="2800" dirty="0"/>
          </a:p>
        </p:txBody>
      </p:sp>
      <p:sp>
        <p:nvSpPr>
          <p:cNvPr id="47108" name="Slide Number Placeholder 3"/>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EE1531C-583A-4E9A-8A07-E87C03BA6D8A}" type="slidenum">
              <a:rPr lang="en-US" altLang="en-US"/>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smtClean="0"/>
              <a:t>  Company Specific Risk Premium</a:t>
            </a:r>
            <a:endParaRPr lang="en-US" dirty="0"/>
          </a:p>
        </p:txBody>
      </p:sp>
      <p:sp>
        <p:nvSpPr>
          <p:cNvPr id="51203" name="Content Placeholder 2"/>
          <p:cNvSpPr>
            <a:spLocks noGrp="1"/>
          </p:cNvSpPr>
          <p:nvPr>
            <p:ph idx="1"/>
          </p:nvPr>
        </p:nvSpPr>
        <p:spPr>
          <a:xfrm>
            <a:off x="914400" y="1646237"/>
            <a:ext cx="7772400" cy="4525963"/>
          </a:xfrm>
        </p:spPr>
        <p:txBody>
          <a:bodyPr/>
          <a:lstStyle/>
          <a:p>
            <a:r>
              <a:rPr lang="en-US" altLang="en-US" sz="2200" i="1" dirty="0" smtClean="0"/>
              <a:t>“The build-up method  of discount rate determination includes an element for specific company and industry risk, which is the opinion of the valuator.  Having considered the Company’s business tenure, its historical and expected results of operations, its client base, the industry within which it operates, the location of the Company, as well as other factors, </a:t>
            </a:r>
            <a:r>
              <a:rPr lang="en-US" altLang="en-US" sz="2200" b="1" i="1" dirty="0" smtClean="0"/>
              <a:t>we concluded that an additional risk premium of 30% is appropriate</a:t>
            </a:r>
            <a:r>
              <a:rPr lang="en-US" altLang="en-US" sz="2200" i="1" dirty="0" smtClean="0"/>
              <a:t> for the individual risk factors inherent in the Company, as further delineated on Exhibit P.  </a:t>
            </a:r>
          </a:p>
          <a:p>
            <a:r>
              <a:rPr lang="en-US" altLang="en-US" sz="2200" b="1" i="1" dirty="0" smtClean="0"/>
              <a:t>Utilizing the above mentioned components, we calculated the discount rate to be 45.8%.”</a:t>
            </a:r>
          </a:p>
        </p:txBody>
      </p:sp>
      <p:sp>
        <p:nvSpPr>
          <p:cNvPr id="51204" name="Slide Number Placeholder 3"/>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3FC6E82-4328-4ED8-A889-0FF9CCC81D38}" type="slidenum">
              <a:rPr lang="en-US" altLang="en-US"/>
              <a:pPr/>
              <a:t>22</a:t>
            </a:fld>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Other Selected Guidance</a:t>
            </a:r>
            <a:endParaRPr lang="en-US" dirty="0"/>
          </a:p>
        </p:txBody>
      </p:sp>
      <p:sp>
        <p:nvSpPr>
          <p:cNvPr id="2" name="Content Placeholder 1"/>
          <p:cNvSpPr>
            <a:spLocks noGrp="1"/>
          </p:cNvSpPr>
          <p:nvPr>
            <p:ph idx="1"/>
          </p:nvPr>
        </p:nvSpPr>
        <p:spPr>
          <a:xfrm>
            <a:off x="990600" y="1646237"/>
            <a:ext cx="7696200" cy="4525963"/>
          </a:xfrm>
        </p:spPr>
        <p:txBody>
          <a:bodyPr>
            <a:normAutofit/>
          </a:bodyPr>
          <a:lstStyle/>
          <a:p>
            <a:pPr>
              <a:defRPr/>
            </a:pPr>
            <a:r>
              <a:rPr lang="en-US" sz="2600" u="sng" dirty="0" smtClean="0"/>
              <a:t>Marijuana Dispensaries: A Budding Industry Brings Opportunities and Challenges for Business Appraisers</a:t>
            </a:r>
            <a:r>
              <a:rPr lang="en-US" sz="2600" dirty="0" smtClean="0"/>
              <a:t>, Jim Marty and Ron Seigneur, Business Valuation Resources, 2015</a:t>
            </a:r>
          </a:p>
          <a:p>
            <a:pPr>
              <a:defRPr/>
            </a:pPr>
            <a:r>
              <a:rPr lang="en-US" sz="2600" u="sng" dirty="0" smtClean="0"/>
              <a:t>Business Appraisal Within the Cannabis Industry: The Ultimate  Business Challenge</a:t>
            </a:r>
            <a:r>
              <a:rPr lang="en-US" sz="2600" dirty="0" smtClean="0"/>
              <a:t>, Ron Seigneur, Financial Valuation and Litigation Expert, June/July 2015</a:t>
            </a:r>
          </a:p>
          <a:p>
            <a:pPr>
              <a:defRPr/>
            </a:pPr>
            <a:r>
              <a:rPr lang="en-US" sz="2600" u="sng" dirty="0" smtClean="0"/>
              <a:t>The Evolving Cannabis Industry: Risk Assessment and Valuation</a:t>
            </a:r>
            <a:r>
              <a:rPr lang="en-US" sz="2600" dirty="0" smtClean="0"/>
              <a:t>, Ron Seigneur and Stacey Udell, Valuation Strategies, March/April 2016</a:t>
            </a:r>
          </a:p>
        </p:txBody>
      </p:sp>
      <p:sp>
        <p:nvSpPr>
          <p:cNvPr id="52228" name="Slide Number Placeholder 4"/>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3A3DFB2-4202-4B7A-901D-353ED76452A3}" type="slidenum">
              <a:rPr lang="en-US" altLang="en-US"/>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Thank </a:t>
            </a:r>
            <a:r>
              <a:rPr lang="en-US" sz="6000" b="1" dirty="0" smtClean="0"/>
              <a:t>you!</a:t>
            </a:r>
            <a:endParaRPr lang="en-US" sz="6000" b="1" dirty="0"/>
          </a:p>
        </p:txBody>
      </p:sp>
      <p:sp>
        <p:nvSpPr>
          <p:cNvPr id="3" name="Content Placeholder 2"/>
          <p:cNvSpPr>
            <a:spLocks noGrp="1"/>
          </p:cNvSpPr>
          <p:nvPr>
            <p:ph idx="1"/>
          </p:nvPr>
        </p:nvSpPr>
        <p:spPr>
          <a:xfrm>
            <a:off x="990600" y="1752600"/>
            <a:ext cx="7696200" cy="4419600"/>
          </a:xfrm>
        </p:spPr>
        <p:txBody>
          <a:bodyPr/>
          <a:lstStyle/>
          <a:p>
            <a:pPr marL="0" indent="0">
              <a:buNone/>
            </a:pPr>
            <a:endParaRPr lang="en-US" dirty="0" smtClean="0"/>
          </a:p>
          <a:p>
            <a:pPr marL="0" indent="0" algn="ctr">
              <a:buNone/>
            </a:pPr>
            <a:r>
              <a:rPr lang="en-US" sz="2400" b="1" dirty="0" smtClean="0"/>
              <a:t>Stacey D. Udell, CPA/ABV/CFF, CVA</a:t>
            </a:r>
          </a:p>
          <a:p>
            <a:pPr marL="0" indent="0" algn="ctr">
              <a:buNone/>
            </a:pPr>
            <a:r>
              <a:rPr lang="en-US" sz="2400" b="1" dirty="0" smtClean="0"/>
              <a:t>Gold Gerstein Group, LLC</a:t>
            </a:r>
          </a:p>
          <a:p>
            <a:pPr marL="0" indent="0" algn="ctr">
              <a:buNone/>
            </a:pPr>
            <a:r>
              <a:rPr lang="en-US" sz="2400" b="1" dirty="0" smtClean="0">
                <a:hlinkClick r:id="rId3"/>
              </a:rPr>
              <a:t>sudell@g3cpa.com</a:t>
            </a:r>
            <a:endParaRPr lang="en-US" sz="2400" b="1" dirty="0" smtClean="0"/>
          </a:p>
          <a:p>
            <a:pPr marL="0" indent="0" algn="ctr">
              <a:buNone/>
            </a:pPr>
            <a:r>
              <a:rPr lang="en-US" sz="2400" b="1" dirty="0" smtClean="0"/>
              <a:t>856-727-0100</a:t>
            </a:r>
            <a:endParaRPr lang="en-US" sz="2400" b="1" dirty="0"/>
          </a:p>
        </p:txBody>
      </p:sp>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24</a:t>
            </a:fld>
            <a:endParaRPr lang="en-US" altLang="en-US" dirty="0"/>
          </a:p>
        </p:txBody>
      </p:sp>
    </p:spTree>
    <p:extLst>
      <p:ext uri="{BB962C8B-B14F-4D97-AF65-F5344CB8AC3E}">
        <p14:creationId xmlns:p14="http://schemas.microsoft.com/office/powerpoint/2010/main" val="94211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14400" y="1646237"/>
            <a:ext cx="7772400" cy="4525963"/>
          </a:xfrm>
        </p:spPr>
        <p:txBody>
          <a:bodyPr/>
          <a:lstStyle/>
          <a:p>
            <a:r>
              <a:rPr lang="en-US" dirty="0" smtClean="0"/>
              <a:t>History</a:t>
            </a:r>
          </a:p>
          <a:p>
            <a:r>
              <a:rPr lang="en-US" dirty="0" smtClean="0"/>
              <a:t>Tax and accounting issues</a:t>
            </a:r>
          </a:p>
          <a:p>
            <a:r>
              <a:rPr lang="en-US" dirty="0" smtClean="0"/>
              <a:t>Valuation issues</a:t>
            </a:r>
            <a:endParaRPr lang="en-US" dirty="0"/>
          </a:p>
        </p:txBody>
      </p:sp>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3</a:t>
            </a:fld>
            <a:endParaRPr lang="en-US" altLang="en-US" dirty="0"/>
          </a:p>
        </p:txBody>
      </p:sp>
    </p:spTree>
    <p:extLst>
      <p:ext uri="{BB962C8B-B14F-4D97-AF65-F5344CB8AC3E}">
        <p14:creationId xmlns:p14="http://schemas.microsoft.com/office/powerpoint/2010/main" val="326107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normAutofit/>
          </a:bodyPr>
          <a:lstStyle/>
          <a:p>
            <a:r>
              <a:rPr lang="en-US" dirty="0" smtClean="0"/>
              <a:t>Cannabis Laws in the U.S.</a:t>
            </a:r>
            <a:br>
              <a:rPr lang="en-US" dirty="0" smtClean="0"/>
            </a:br>
            <a:r>
              <a:rPr lang="en-US" sz="1300" dirty="0" smtClean="0"/>
              <a:t>Source:https://commons.wikimedia.org/wiki/File:Map-of-US-state-cannabis-laws.svg</a:t>
            </a:r>
            <a:endParaRPr lang="en-US" dirty="0"/>
          </a:p>
        </p:txBody>
      </p:sp>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4</a:t>
            </a:fld>
            <a:endParaRPr lang="en-US" altLang="en-US" dirty="0"/>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543800"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96200" y="4114800"/>
            <a:ext cx="1371600" cy="1661993"/>
          </a:xfrm>
          <a:prstGeom prst="rect">
            <a:avLst/>
          </a:prstGeom>
          <a:noFill/>
        </p:spPr>
        <p:txBody>
          <a:bodyPr wrap="square" rtlCol="0">
            <a:spAutoFit/>
          </a:bodyPr>
          <a:lstStyle/>
          <a:p>
            <a:endParaRPr lang="en-US" sz="600" dirty="0" smtClean="0"/>
          </a:p>
          <a:p>
            <a:r>
              <a:rPr lang="en-US" sz="600" dirty="0" smtClean="0"/>
              <a:t>Recreational &amp; Medical Legal</a:t>
            </a:r>
          </a:p>
          <a:p>
            <a:endParaRPr lang="en-US" sz="600" dirty="0" smtClean="0"/>
          </a:p>
          <a:p>
            <a:endParaRPr lang="en-US" sz="600" dirty="0"/>
          </a:p>
          <a:p>
            <a:r>
              <a:rPr lang="en-US" sz="600" dirty="0" smtClean="0"/>
              <a:t>Medical  &amp; Decriminalization Laws</a:t>
            </a:r>
          </a:p>
          <a:p>
            <a:endParaRPr lang="en-US" sz="600" dirty="0" smtClean="0"/>
          </a:p>
          <a:p>
            <a:endParaRPr lang="en-US" sz="600" dirty="0"/>
          </a:p>
          <a:p>
            <a:r>
              <a:rPr lang="en-US" sz="600" dirty="0" smtClean="0"/>
              <a:t>Legal psychoactive medical</a:t>
            </a:r>
          </a:p>
          <a:p>
            <a:endParaRPr lang="en-US" sz="600" dirty="0"/>
          </a:p>
          <a:p>
            <a:endParaRPr lang="en-US" sz="600" dirty="0" smtClean="0"/>
          </a:p>
          <a:p>
            <a:r>
              <a:rPr lang="en-US" sz="600" dirty="0" smtClean="0"/>
              <a:t>Legal  non-psychoactive medical</a:t>
            </a:r>
          </a:p>
          <a:p>
            <a:endParaRPr lang="en-US" sz="600" dirty="0"/>
          </a:p>
          <a:p>
            <a:endParaRPr lang="en-US" sz="600" dirty="0" smtClean="0"/>
          </a:p>
          <a:p>
            <a:r>
              <a:rPr lang="en-US" sz="600" dirty="0" smtClean="0"/>
              <a:t>Decriminalized possession</a:t>
            </a:r>
          </a:p>
          <a:p>
            <a:endParaRPr lang="en-US" sz="600" dirty="0"/>
          </a:p>
          <a:p>
            <a:endParaRPr lang="en-US" sz="600" dirty="0" smtClean="0"/>
          </a:p>
          <a:p>
            <a:r>
              <a:rPr lang="en-US" sz="600" dirty="0" smtClean="0"/>
              <a:t>Prohibited</a:t>
            </a:r>
            <a:endParaRPr lang="en-US" sz="600" dirty="0"/>
          </a:p>
        </p:txBody>
      </p:sp>
      <p:pic>
        <p:nvPicPr>
          <p:cNvPr id="8091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4114800"/>
            <a:ext cx="3143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91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3675" y="5486400"/>
            <a:ext cx="2952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917"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75" y="5177844"/>
            <a:ext cx="3333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56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Cannabis is Federally Illegal</a:t>
            </a:r>
          </a:p>
        </p:txBody>
      </p:sp>
      <p:sp>
        <p:nvSpPr>
          <p:cNvPr id="4" name="Content Placeholder 3"/>
          <p:cNvSpPr>
            <a:spLocks noGrp="1"/>
          </p:cNvSpPr>
          <p:nvPr>
            <p:ph idx="1"/>
          </p:nvPr>
        </p:nvSpPr>
        <p:spPr>
          <a:xfrm>
            <a:off x="914400" y="1646237"/>
            <a:ext cx="7772400" cy="4525963"/>
          </a:xfrm>
        </p:spPr>
        <p:txBody>
          <a:bodyPr/>
          <a:lstStyle/>
          <a:p>
            <a:r>
              <a:rPr lang="en-US" dirty="0" smtClean="0"/>
              <a:t>Schedule I of the Controlled Substances Act</a:t>
            </a:r>
          </a:p>
          <a:p>
            <a:pPr lvl="1"/>
            <a:r>
              <a:rPr lang="en-US" dirty="0" smtClean="0"/>
              <a:t>High potential for abuse</a:t>
            </a:r>
          </a:p>
          <a:p>
            <a:pPr lvl="1"/>
            <a:r>
              <a:rPr lang="en-US" dirty="0" smtClean="0"/>
              <a:t>No currently accepted medical use in treatment in U.S.</a:t>
            </a:r>
          </a:p>
          <a:p>
            <a:r>
              <a:rPr lang="en-US" dirty="0" smtClean="0"/>
              <a:t>Schedule II</a:t>
            </a:r>
          </a:p>
          <a:p>
            <a:pPr lvl="1"/>
            <a:r>
              <a:rPr lang="en-US" dirty="0" smtClean="0"/>
              <a:t>High potential for abuse</a:t>
            </a:r>
          </a:p>
          <a:p>
            <a:pPr lvl="1"/>
            <a:r>
              <a:rPr lang="en-US" dirty="0" smtClean="0"/>
              <a:t>Currently accepted medical use in treatment in U.S. or currently accepted medical use with severe restrictions</a:t>
            </a:r>
          </a:p>
          <a:p>
            <a:pPr marL="457200" lvl="1" indent="0">
              <a:buNone/>
            </a:pPr>
            <a:endParaRPr lang="en-US" dirty="0"/>
          </a:p>
        </p:txBody>
      </p:sp>
      <p:sp>
        <p:nvSpPr>
          <p:cNvPr id="5124" name="Slide Number Placeholder 2"/>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44520B9-8D58-4A90-95D1-73565CBA2D75}" type="slidenum">
              <a:rPr lang="en-US" altLang="en-US"/>
              <a:pPr/>
              <a:t>5</a:t>
            </a:fld>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Schedule I &amp; II Drugs</a:t>
            </a:r>
          </a:p>
        </p:txBody>
      </p:sp>
      <p:sp>
        <p:nvSpPr>
          <p:cNvPr id="4" name="Content Placeholder 3"/>
          <p:cNvSpPr>
            <a:spLocks noGrp="1"/>
          </p:cNvSpPr>
          <p:nvPr>
            <p:ph idx="1"/>
          </p:nvPr>
        </p:nvSpPr>
        <p:spPr>
          <a:xfrm>
            <a:off x="914400" y="1646237"/>
            <a:ext cx="7772400" cy="4525963"/>
          </a:xfrm>
        </p:spPr>
        <p:txBody>
          <a:bodyPr/>
          <a:lstStyle/>
          <a:p>
            <a:r>
              <a:rPr lang="en-US" dirty="0" smtClean="0"/>
              <a:t>Schedule I drugs</a:t>
            </a:r>
          </a:p>
          <a:p>
            <a:pPr lvl="1"/>
            <a:r>
              <a:rPr lang="en-US" dirty="0" smtClean="0"/>
              <a:t>Ecstasy, Heroin, LSD, Peyote, Quaaludes</a:t>
            </a:r>
          </a:p>
          <a:p>
            <a:r>
              <a:rPr lang="en-US" dirty="0" smtClean="0"/>
              <a:t>Schedule II drugs</a:t>
            </a:r>
          </a:p>
          <a:p>
            <a:pPr lvl="1"/>
            <a:r>
              <a:rPr lang="en-US" dirty="0" smtClean="0"/>
              <a:t>Cocaine, Codeine, Morphine, Methadone, Opium, OxyContin, Percocet</a:t>
            </a:r>
          </a:p>
          <a:p>
            <a:pPr marL="457200" lvl="1" indent="0">
              <a:buNone/>
            </a:pPr>
            <a:endParaRPr lang="en-US" dirty="0"/>
          </a:p>
        </p:txBody>
      </p:sp>
      <p:sp>
        <p:nvSpPr>
          <p:cNvPr id="5124" name="Slide Number Placeholder 2"/>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44520B9-8D58-4A90-95D1-73565CBA2D75}" type="slidenum">
              <a:rPr lang="en-US" altLang="en-US"/>
              <a:pPr/>
              <a:t>6</a:t>
            </a:fld>
            <a:endParaRPr lang="en-US" altLang="en-US" dirty="0"/>
          </a:p>
        </p:txBody>
      </p:sp>
    </p:spTree>
    <p:extLst>
      <p:ext uri="{BB962C8B-B14F-4D97-AF65-F5344CB8AC3E}">
        <p14:creationId xmlns:p14="http://schemas.microsoft.com/office/powerpoint/2010/main" val="3460842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7</a:t>
            </a:fld>
            <a:endParaRPr lang="en-US" altLang="en-US" dirty="0"/>
          </a:p>
        </p:txBody>
      </p:sp>
      <p:pic>
        <p:nvPicPr>
          <p:cNvPr id="819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7637" y="381001"/>
            <a:ext cx="775945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6477000"/>
            <a:ext cx="8229600" cy="276999"/>
          </a:xfrm>
          <a:prstGeom prst="rect">
            <a:avLst/>
          </a:prstGeom>
          <a:noFill/>
        </p:spPr>
        <p:txBody>
          <a:bodyPr wrap="square" rtlCol="0">
            <a:spAutoFit/>
          </a:bodyPr>
          <a:lstStyle/>
          <a:p>
            <a:r>
              <a:rPr lang="en-US" sz="1200" dirty="0" smtClean="0"/>
              <a:t>http://medicalmarijuana.procon.org/view.resource.php?resourceID=002481</a:t>
            </a:r>
            <a:endParaRPr lang="en-US" sz="1200" dirty="0"/>
          </a:p>
        </p:txBody>
      </p:sp>
      <p:sp>
        <p:nvSpPr>
          <p:cNvPr id="2" name="TextBox 1"/>
          <p:cNvSpPr txBox="1"/>
          <p:nvPr/>
        </p:nvSpPr>
        <p:spPr>
          <a:xfrm>
            <a:off x="5181600" y="4495800"/>
            <a:ext cx="3352800" cy="646331"/>
          </a:xfrm>
          <a:prstGeom prst="rect">
            <a:avLst/>
          </a:prstGeom>
          <a:noFill/>
          <a:ln>
            <a:solidFill>
              <a:schemeClr val="accent1"/>
            </a:solidFill>
          </a:ln>
        </p:spPr>
        <p:txBody>
          <a:bodyPr wrap="square" rtlCol="0">
            <a:spAutoFit/>
          </a:bodyPr>
          <a:lstStyle/>
          <a:p>
            <a:r>
              <a:rPr lang="en-US" dirty="0" smtClean="0"/>
              <a:t>For any updates: https</a:t>
            </a:r>
            <a:r>
              <a:rPr lang="en-US" dirty="0"/>
              <a:t>://www.mpp.org/states/</a:t>
            </a:r>
          </a:p>
        </p:txBody>
      </p:sp>
    </p:spTree>
    <p:extLst>
      <p:ext uri="{BB962C8B-B14F-4D97-AF65-F5344CB8AC3E}">
        <p14:creationId xmlns:p14="http://schemas.microsoft.com/office/powerpoint/2010/main" val="371265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normAutofit fontScale="90000"/>
          </a:bodyPr>
          <a:lstStyle/>
          <a:p>
            <a:r>
              <a:rPr lang="en-US" altLang="en-US" dirty="0" smtClean="0"/>
              <a:t>The Larger Cannabis Industry</a:t>
            </a:r>
            <a:br>
              <a:rPr lang="en-US" altLang="en-US" dirty="0" smtClean="0"/>
            </a:br>
            <a:r>
              <a:rPr lang="en-US" altLang="en-US" dirty="0" smtClean="0"/>
              <a:t>It’s NOT Just POT</a:t>
            </a:r>
          </a:p>
        </p:txBody>
      </p:sp>
      <p:sp>
        <p:nvSpPr>
          <p:cNvPr id="26626" name="Content Placeholder 2"/>
          <p:cNvSpPr>
            <a:spLocks noGrp="1"/>
          </p:cNvSpPr>
          <p:nvPr>
            <p:ph idx="1"/>
          </p:nvPr>
        </p:nvSpPr>
        <p:spPr>
          <a:xfrm>
            <a:off x="914400" y="1646237"/>
            <a:ext cx="7772400" cy="4525963"/>
          </a:xfrm>
        </p:spPr>
        <p:txBody>
          <a:bodyPr/>
          <a:lstStyle/>
          <a:p>
            <a:pPr>
              <a:buFontTx/>
              <a:buChar char="•"/>
            </a:pPr>
            <a:r>
              <a:rPr lang="en-US" altLang="en-US" sz="2400" b="1" dirty="0" smtClean="0"/>
              <a:t>Medical Dispensaries</a:t>
            </a:r>
          </a:p>
          <a:p>
            <a:pPr>
              <a:buFontTx/>
              <a:buChar char="•"/>
            </a:pPr>
            <a:r>
              <a:rPr lang="en-US" altLang="en-US" sz="2400" b="1" dirty="0" smtClean="0"/>
              <a:t>Retail Stores</a:t>
            </a:r>
          </a:p>
          <a:p>
            <a:pPr>
              <a:buFontTx/>
              <a:buChar char="•"/>
            </a:pPr>
            <a:r>
              <a:rPr lang="en-US" altLang="en-US" sz="2400" b="1" dirty="0" smtClean="0"/>
              <a:t>Grow Facilities</a:t>
            </a:r>
          </a:p>
          <a:p>
            <a:pPr>
              <a:buFontTx/>
              <a:buChar char="•"/>
            </a:pPr>
            <a:r>
              <a:rPr lang="en-US" altLang="en-US" sz="2400" b="1" dirty="0" smtClean="0"/>
              <a:t>Advertising &amp; Marketing</a:t>
            </a:r>
          </a:p>
          <a:p>
            <a:pPr>
              <a:buFontTx/>
              <a:buChar char="•"/>
            </a:pPr>
            <a:r>
              <a:rPr lang="en-US" altLang="en-US" sz="2400" b="1" dirty="0" smtClean="0"/>
              <a:t>Security</a:t>
            </a:r>
          </a:p>
          <a:p>
            <a:pPr>
              <a:buFontTx/>
              <a:buChar char="•"/>
            </a:pPr>
            <a:r>
              <a:rPr lang="en-US" altLang="en-US" sz="2400" b="1" dirty="0" smtClean="0"/>
              <a:t>Enforcement</a:t>
            </a:r>
          </a:p>
          <a:p>
            <a:pPr>
              <a:buFontTx/>
              <a:buChar char="•"/>
            </a:pPr>
            <a:r>
              <a:rPr lang="en-US" altLang="en-US" sz="2400" b="1" dirty="0" smtClean="0"/>
              <a:t>Product Development</a:t>
            </a:r>
          </a:p>
          <a:p>
            <a:pPr>
              <a:buFontTx/>
              <a:buChar char="•"/>
            </a:pPr>
            <a:r>
              <a:rPr lang="en-US" altLang="en-US" sz="2400" b="1" dirty="0" smtClean="0"/>
              <a:t>Professional Services</a:t>
            </a:r>
          </a:p>
          <a:p>
            <a:pPr>
              <a:buFontTx/>
              <a:buChar char="•"/>
            </a:pPr>
            <a:r>
              <a:rPr lang="en-US" altLang="en-US" sz="2400" b="1" dirty="0" smtClean="0"/>
              <a:t>Consulting Services</a:t>
            </a:r>
          </a:p>
          <a:p>
            <a:pPr>
              <a:buFontTx/>
              <a:buChar char="•"/>
            </a:pPr>
            <a:endParaRPr lang="en-US" altLang="en-US" dirty="0" smtClean="0"/>
          </a:p>
        </p:txBody>
      </p:sp>
      <p:sp>
        <p:nvSpPr>
          <p:cNvPr id="26630" name="Slide Number Placeholder 3"/>
          <p:cNvSpPr>
            <a:spLocks noGrp="1"/>
          </p:cNvSpPr>
          <p:nvPr>
            <p:ph type="sldNum" sz="quarter" idx="12"/>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36322EE-6105-4EEF-8F8E-8F0E4D20A09C}" type="slidenum">
              <a:rPr lang="en-US" altLang="en-US"/>
              <a:pPr/>
              <a:t>8</a:t>
            </a:fld>
            <a:endParaRPr lang="en-US" altLang="en-US" dirty="0"/>
          </a:p>
        </p:txBody>
      </p:sp>
      <p:pic>
        <p:nvPicPr>
          <p:cNvPr id="26628" name="Picture 2" descr="http://40.media.tumblr.com/a41cddc107da4f21dc776e9a83b71790/tumblr_inline_nsrh2kUXvc1tvhb9c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3335338"/>
            <a:ext cx="3781425"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and Accounting</a:t>
            </a:r>
            <a:endParaRPr lang="en-US" dirty="0"/>
          </a:p>
        </p:txBody>
      </p:sp>
      <p:sp>
        <p:nvSpPr>
          <p:cNvPr id="4" name="Slide Number Placeholder 3"/>
          <p:cNvSpPr>
            <a:spLocks noGrp="1"/>
          </p:cNvSpPr>
          <p:nvPr>
            <p:ph type="sldNum" sz="quarter" idx="12"/>
          </p:nvPr>
        </p:nvSpPr>
        <p:spPr/>
        <p:txBody>
          <a:bodyPr/>
          <a:lstStyle/>
          <a:p>
            <a:pPr>
              <a:defRPr/>
            </a:pPr>
            <a:fld id="{AC9D85FA-216C-4981-B40A-F82DAB2DF9C4}" type="slidenum">
              <a:rPr lang="en-US" altLang="en-US" smtClean="0"/>
              <a:pPr>
                <a:defRPr/>
              </a:pPr>
              <a:t>9</a:t>
            </a:fld>
            <a:endParaRPr lang="en-US"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0000">
            <a:off x="1430923" y="1722557"/>
            <a:ext cx="3581400" cy="215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0000">
            <a:off x="5319902" y="2313476"/>
            <a:ext cx="3474838" cy="228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173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TotalTime>
  <Words>845</Words>
  <Application>Microsoft Macintosh PowerPoint</Application>
  <PresentationFormat>On-screen Show (4:3)</PresentationFormat>
  <Paragraphs>174</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Arial</vt:lpstr>
      <vt:lpstr>Office Theme</vt:lpstr>
      <vt:lpstr> Up In Smoke May 20, 2017</vt:lpstr>
      <vt:lpstr>PowerPoint Presentation</vt:lpstr>
      <vt:lpstr>Agenda</vt:lpstr>
      <vt:lpstr>Cannabis Laws in the U.S. Source:https://commons.wikimedia.org/wiki/File:Map-of-US-state-cannabis-laws.svg</vt:lpstr>
      <vt:lpstr>Cannabis is Federally Illegal</vt:lpstr>
      <vt:lpstr>Schedule I &amp; II Drugs</vt:lpstr>
      <vt:lpstr>PowerPoint Presentation</vt:lpstr>
      <vt:lpstr>The Larger Cannabis Industry It’s NOT Just POT</vt:lpstr>
      <vt:lpstr>Taxes and Accounting</vt:lpstr>
      <vt:lpstr>26 U.S. Code § 280E </vt:lpstr>
      <vt:lpstr>Court Cases</vt:lpstr>
      <vt:lpstr>Tax and Accounting - Ethics</vt:lpstr>
      <vt:lpstr>States &amp; Accounting Services</vt:lpstr>
      <vt:lpstr>Professional Concerns</vt:lpstr>
      <vt:lpstr>Tax and Accounting Issues</vt:lpstr>
      <vt:lpstr>Income Tax Guidance</vt:lpstr>
      <vt:lpstr>Income Tax Guidance</vt:lpstr>
      <vt:lpstr>   Valuation Methods and Standards of Value</vt:lpstr>
      <vt:lpstr>Valuation Challenges for Cannabis Related Enterprises</vt:lpstr>
      <vt:lpstr>“Four Ls” of Cannabis</vt:lpstr>
      <vt:lpstr>   Using the Discounted Future Benefits Method for Cannabis Assignments</vt:lpstr>
      <vt:lpstr>  Company Specific Risk Premium</vt:lpstr>
      <vt:lpstr>Other Selected Guidance</vt:lpstr>
      <vt:lpstr>Thank you!</vt:lpstr>
    </vt:vector>
  </TitlesOfParts>
  <Company>American Society of Appraisers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Paradis</dc:creator>
  <cp:lastModifiedBy>Laurie Daschuk</cp:lastModifiedBy>
  <cp:revision>57</cp:revision>
  <cp:lastPrinted>2017-05-08T15:59:24Z</cp:lastPrinted>
  <dcterms:created xsi:type="dcterms:W3CDTF">2013-06-05T15:41:40Z</dcterms:created>
  <dcterms:modified xsi:type="dcterms:W3CDTF">2017-05-08T22:32:43Z</dcterms:modified>
</cp:coreProperties>
</file>