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6" r:id="rId2"/>
    <p:sldId id="277" r:id="rId3"/>
    <p:sldId id="278" r:id="rId4"/>
    <p:sldId id="279" r:id="rId5"/>
    <p:sldId id="280" r:id="rId6"/>
    <p:sldId id="281" r:id="rId7"/>
    <p:sldId id="282" r:id="rId8"/>
    <p:sldId id="283" r:id="rId9"/>
    <p:sldId id="284" r:id="rId10"/>
    <p:sldId id="290" r:id="rId11"/>
    <p:sldId id="285" r:id="rId12"/>
    <p:sldId id="286" r:id="rId13"/>
    <p:sldId id="287" r:id="rId14"/>
    <p:sldId id="288" r:id="rId15"/>
    <p:sldId id="289" r:id="rId16"/>
    <p:sldId id="29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914" autoAdjust="0"/>
  </p:normalViewPr>
  <p:slideViewPr>
    <p:cSldViewPr>
      <p:cViewPr>
        <p:scale>
          <a:sx n="100" d="100"/>
          <a:sy n="100" d="100"/>
        </p:scale>
        <p:origin x="-504"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9B321-EF39-45DA-9E34-A492A2B3A33E}" type="datetimeFigureOut">
              <a:rPr lang="en-GB" smtClean="0"/>
              <a:t>20/06/2017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CA6FAC-720D-4A2B-A815-5B2144C60A55}" type="slidenum">
              <a:rPr lang="en-GB" smtClean="0"/>
              <a:t>‹Nr.›</a:t>
            </a:fld>
            <a:endParaRPr lang="en-GB"/>
          </a:p>
        </p:txBody>
      </p:sp>
    </p:spTree>
    <p:extLst>
      <p:ext uri="{BB962C8B-B14F-4D97-AF65-F5344CB8AC3E}">
        <p14:creationId xmlns:p14="http://schemas.microsoft.com/office/powerpoint/2010/main" val="119929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838815-C9EF-458C-8C70-9A4FE3C25DCC}" type="slidenum">
              <a:rPr lang="en-GB" smtClean="0">
                <a:solidFill>
                  <a:prstClr val="black">
                    <a:tint val="75000"/>
                  </a:prstClr>
                </a:solidFill>
              </a:rPr>
              <a:pPr/>
              <a:t>‹Nr.›</a:t>
            </a:fld>
            <a:endParaRPr lang="en-GB" dirty="0">
              <a:solidFill>
                <a:prstClr val="black">
                  <a:tint val="75000"/>
                </a:prstClr>
              </a:solidFill>
            </a:endParaRPr>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descr="P:\Marketing Department\Permanent\Images\LOGO\Wilder Coe LTD\Wilder Coe LTD.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1332" y="764704"/>
            <a:ext cx="4561333" cy="159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72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838815-C9EF-458C-8C70-9A4FE3C25DCC}"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0839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838815-C9EF-458C-8C70-9A4FE3C25DCC}"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5002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b="0">
                <a:solidFill>
                  <a:schemeClr val="tx1"/>
                </a:solidFill>
              </a:defRPr>
            </a:lvl1pPr>
            <a:lvl2pPr>
              <a:defRPr sz="1800" b="0">
                <a:solidFill>
                  <a:schemeClr val="tx1"/>
                </a:solidFill>
              </a:defRPr>
            </a:lvl2pPr>
            <a:lvl3pPr>
              <a:defRPr sz="1400" b="0">
                <a:solidFill>
                  <a:schemeClr val="tx1"/>
                </a:solidFill>
              </a:defRPr>
            </a:lvl3pPr>
            <a:lvl4pPr>
              <a:defRPr sz="1200" b="0">
                <a:solidFill>
                  <a:schemeClr val="tx1"/>
                </a:solidFill>
              </a:defRPr>
            </a:lvl4pPr>
            <a:lvl5pPr>
              <a:defRPr sz="1100"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a:p>
            <a:pPr lvl="0"/>
            <a:endParaRPr lang="en-GB" dirty="0"/>
          </a:p>
        </p:txBody>
      </p:sp>
    </p:spTree>
    <p:extLst>
      <p:ext uri="{BB962C8B-B14F-4D97-AF65-F5344CB8AC3E}">
        <p14:creationId xmlns:p14="http://schemas.microsoft.com/office/powerpoint/2010/main" val="78884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838815-C9EF-458C-8C70-9A4FE3C25DCC}"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406705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7838815-C9EF-458C-8C70-9A4FE3C25DCC}"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103958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7838815-C9EF-458C-8C70-9A4FE3C25DCC}"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16449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7838815-C9EF-458C-8C70-9A4FE3C25DCC}"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5260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9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7838815-C9EF-458C-8C70-9A4FE3C25DCC}"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12966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7838815-C9EF-458C-8C70-9A4FE3C25DCC}"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288186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38815-C9EF-458C-8C70-9A4FE3C25DCC}" type="slidenum">
              <a:rPr lang="en-GB" smtClean="0">
                <a:solidFill>
                  <a:prstClr val="black">
                    <a:tint val="75000"/>
                  </a:prstClr>
                </a:solidFill>
              </a:rPr>
              <a:pPr/>
              <a:t>‹Nr.›</a:t>
            </a:fld>
            <a:endParaRPr lang="en-GB" dirty="0">
              <a:solidFill>
                <a:prstClr val="black">
                  <a:tint val="75000"/>
                </a:prstClr>
              </a:solidFill>
            </a:endParaRPr>
          </a:p>
        </p:txBody>
      </p:sp>
      <p:pic>
        <p:nvPicPr>
          <p:cNvPr id="3074" name="Picture 2" descr="P:\Marketing Department\Permanent\Images\LOGO\Wilder Coe LTD\Wilder Coe LTD.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380312" y="188640"/>
            <a:ext cx="1535745" cy="53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5762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457200" indent="-457200" algn="l" defTabSz="914400" rtl="0" eaLnBrk="1" latinLnBrk="0" hangingPunct="1">
        <a:spcBef>
          <a:spcPct val="20000"/>
        </a:spcBef>
        <a:buFont typeface="Arial" panose="020B0604020202020204" pitchFamily="34" charset="0"/>
        <a:buChar char="•"/>
        <a:defRPr sz="3200" b="1" kern="1200">
          <a:solidFill>
            <a:schemeClr val="accent1">
              <a:lumMod val="75000"/>
            </a:schemeClr>
          </a:solidFill>
          <a:latin typeface="+mn-lt"/>
          <a:ea typeface="+mn-ea"/>
          <a:cs typeface="+mn-cs"/>
        </a:defRPr>
      </a:lvl1pPr>
      <a:lvl2pPr marL="800100" indent="-342900" algn="l" defTabSz="914400" rtl="0" eaLnBrk="1" latinLnBrk="0" hangingPunct="1">
        <a:spcBef>
          <a:spcPct val="20000"/>
        </a:spcBef>
        <a:buFont typeface="Calibri" panose="020F0502020204030204" pitchFamily="34" charset="0"/>
        <a:buChar char="̶"/>
        <a:defRPr sz="2400" kern="1200">
          <a:solidFill>
            <a:schemeClr val="accent1">
              <a:lumMod val="75000"/>
            </a:schemeClr>
          </a:solidFill>
          <a:latin typeface="+mn-lt"/>
          <a:ea typeface="+mn-ea"/>
          <a:cs typeface="+mn-cs"/>
        </a:defRPr>
      </a:lvl2pPr>
      <a:lvl3pPr marL="1200150" indent="-285750" algn="l" defTabSz="914400" rtl="0" eaLnBrk="1" latinLnBrk="0" hangingPunct="1">
        <a:spcBef>
          <a:spcPct val="20000"/>
        </a:spcBef>
        <a:buFont typeface="Arial" panose="020B0604020202020204" pitchFamily="34" charset="0"/>
        <a:buChar char="•"/>
        <a:defRPr sz="1600" kern="1200">
          <a:solidFill>
            <a:schemeClr val="accent1"/>
          </a:solidFill>
          <a:latin typeface="+mn-lt"/>
          <a:ea typeface="+mn-ea"/>
          <a:cs typeface="+mn-cs"/>
        </a:defRPr>
      </a:lvl3pPr>
      <a:lvl4pPr marL="1657350" indent="-285750" algn="l" defTabSz="914400" rtl="0" eaLnBrk="1" latinLnBrk="0" hangingPunct="1">
        <a:spcBef>
          <a:spcPct val="20000"/>
        </a:spcBef>
        <a:buFont typeface="Calibri" panose="020F0502020204030204" pitchFamily="34" charset="0"/>
        <a:buChar char="̶"/>
        <a:defRPr sz="1600" b="1" kern="1200">
          <a:solidFill>
            <a:schemeClr val="tx1"/>
          </a:solidFill>
          <a:latin typeface="+mn-lt"/>
          <a:ea typeface="+mn-ea"/>
          <a:cs typeface="+mn-cs"/>
        </a:defRPr>
      </a:lvl4pPr>
      <a:lvl5pPr marL="2114550" indent="-285750" algn="l" defTabSz="914400" rtl="0" eaLnBrk="1" latinLnBrk="0" hangingPunct="1">
        <a:spcBef>
          <a:spcPct val="20000"/>
        </a:spcBef>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3210545"/>
            <a:ext cx="7772400" cy="1442591"/>
          </a:xfrm>
        </p:spPr>
        <p:txBody>
          <a:bodyPr>
            <a:normAutofit/>
          </a:bodyPr>
          <a:lstStyle/>
          <a:p>
            <a:r>
              <a:rPr lang="en-GB" sz="5600" b="1" dirty="0" smtClean="0"/>
              <a:t>Marketing Interest Group</a:t>
            </a:r>
            <a:endParaRPr lang="en-GB" dirty="0">
              <a:solidFill>
                <a:schemeClr val="accent1">
                  <a:lumMod val="75000"/>
                </a:schemeClr>
              </a:solidFill>
            </a:endParaRPr>
          </a:p>
        </p:txBody>
      </p:sp>
      <p:sp>
        <p:nvSpPr>
          <p:cNvPr id="5" name="Subtitle 2"/>
          <p:cNvSpPr>
            <a:spLocks noGrp="1"/>
          </p:cNvSpPr>
          <p:nvPr>
            <p:ph type="subTitle" idx="1"/>
          </p:nvPr>
        </p:nvSpPr>
        <p:spPr>
          <a:xfrm>
            <a:off x="1397733" y="1916832"/>
            <a:ext cx="6800800" cy="720080"/>
          </a:xfrm>
        </p:spPr>
        <p:txBody>
          <a:bodyPr>
            <a:normAutofit/>
          </a:bodyPr>
          <a:lstStyle/>
          <a:p>
            <a:r>
              <a:rPr lang="en-GB" dirty="0" smtClean="0">
                <a:solidFill>
                  <a:schemeClr val="accent1">
                    <a:lumMod val="75000"/>
                  </a:schemeClr>
                </a:solidFill>
              </a:rPr>
              <a:t>Mark Saunders</a:t>
            </a:r>
          </a:p>
          <a:p>
            <a:endParaRPr lang="en-GB" dirty="0" smtClean="0">
              <a:solidFill>
                <a:schemeClr val="accent1">
                  <a:lumMod val="75000"/>
                </a:schemeClr>
              </a:solidFill>
            </a:endParaRPr>
          </a:p>
        </p:txBody>
      </p:sp>
      <p:sp>
        <p:nvSpPr>
          <p:cNvPr id="3" name="TextBox 2"/>
          <p:cNvSpPr txBox="1"/>
          <p:nvPr/>
        </p:nvSpPr>
        <p:spPr>
          <a:xfrm>
            <a:off x="1259632" y="4437112"/>
            <a:ext cx="7128792" cy="477054"/>
          </a:xfrm>
          <a:prstGeom prst="rect">
            <a:avLst/>
          </a:prstGeom>
          <a:noFill/>
        </p:spPr>
        <p:txBody>
          <a:bodyPr wrap="square" rtlCol="0">
            <a:spAutoFit/>
          </a:bodyPr>
          <a:lstStyle/>
          <a:p>
            <a:pPr algn="ctr"/>
            <a:r>
              <a:rPr lang="en-GB" sz="2500" dirty="0" smtClean="0">
                <a:solidFill>
                  <a:schemeClr val="accent1">
                    <a:lumMod val="75000"/>
                  </a:schemeClr>
                </a:solidFill>
                <a:latin typeface="+mj-lt"/>
                <a:ea typeface="+mj-ea"/>
                <a:cs typeface="+mj-cs"/>
              </a:rPr>
              <a:t>Let’s share </a:t>
            </a:r>
            <a:r>
              <a:rPr lang="en-GB" sz="2500" dirty="0">
                <a:solidFill>
                  <a:schemeClr val="accent1">
                    <a:lumMod val="75000"/>
                  </a:schemeClr>
                </a:solidFill>
                <a:latin typeface="+mj-lt"/>
                <a:ea typeface="+mj-ea"/>
                <a:cs typeface="+mj-cs"/>
              </a:rPr>
              <a:t>meaningful ideas</a:t>
            </a:r>
          </a:p>
        </p:txBody>
      </p:sp>
      <p:sp>
        <p:nvSpPr>
          <p:cNvPr id="7" name="TextBox 6"/>
          <p:cNvSpPr txBox="1"/>
          <p:nvPr/>
        </p:nvSpPr>
        <p:spPr>
          <a:xfrm>
            <a:off x="1259632" y="5976282"/>
            <a:ext cx="7128792" cy="477054"/>
          </a:xfrm>
          <a:prstGeom prst="rect">
            <a:avLst/>
          </a:prstGeom>
          <a:noFill/>
        </p:spPr>
        <p:txBody>
          <a:bodyPr wrap="square" rtlCol="0">
            <a:spAutoFit/>
          </a:bodyPr>
          <a:lstStyle/>
          <a:p>
            <a:pPr algn="ctr"/>
            <a:r>
              <a:rPr lang="en-GB" sz="2500" dirty="0" smtClean="0">
                <a:solidFill>
                  <a:srgbClr val="565656"/>
                </a:solidFill>
                <a:latin typeface="+mj-lt"/>
                <a:ea typeface="+mj-ea"/>
                <a:cs typeface="+mj-cs"/>
              </a:rPr>
              <a:t>Integra Conference, Sofia, June 2017</a:t>
            </a:r>
            <a:endParaRPr lang="en-GB" sz="2500" dirty="0">
              <a:solidFill>
                <a:srgbClr val="565656"/>
              </a:solidFill>
              <a:latin typeface="+mj-lt"/>
              <a:ea typeface="+mj-ea"/>
              <a:cs typeface="+mj-cs"/>
            </a:endParaRPr>
          </a:p>
        </p:txBody>
      </p:sp>
    </p:spTree>
    <p:extLst>
      <p:ext uri="{BB962C8B-B14F-4D97-AF65-F5344CB8AC3E}">
        <p14:creationId xmlns:p14="http://schemas.microsoft.com/office/powerpoint/2010/main" val="610580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 Testing</a:t>
            </a:r>
            <a:endParaRPr lang="en-GB" dirty="0"/>
          </a:p>
        </p:txBody>
      </p:sp>
      <p:sp>
        <p:nvSpPr>
          <p:cNvPr id="3" name="Content Placeholder 2"/>
          <p:cNvSpPr>
            <a:spLocks noGrp="1"/>
          </p:cNvSpPr>
          <p:nvPr>
            <p:ph idx="1"/>
          </p:nvPr>
        </p:nvSpPr>
        <p:spPr/>
        <p:txBody>
          <a:bodyPr/>
          <a:lstStyle/>
          <a:p>
            <a:r>
              <a:rPr lang="en-GB" dirty="0" smtClean="0"/>
              <a:t>Trying different combinations of ad copy vs target to see what works best</a:t>
            </a:r>
          </a:p>
          <a:p>
            <a:r>
              <a:rPr lang="en-GB" dirty="0" smtClean="0"/>
              <a:t>The change can be as minor or as major as required</a:t>
            </a:r>
          </a:p>
          <a:p>
            <a:r>
              <a:rPr lang="en-GB" dirty="0" smtClean="0"/>
              <a:t>Budgets to be split equally to start off with</a:t>
            </a:r>
          </a:p>
          <a:p>
            <a:r>
              <a:rPr lang="en-GB" dirty="0" smtClean="0"/>
              <a:t>As the best and worst performers come to light, budgets are required to be allocated accordingly</a:t>
            </a:r>
            <a:endParaRPr lang="en-GB" dirty="0"/>
          </a:p>
        </p:txBody>
      </p:sp>
    </p:spTree>
    <p:extLst>
      <p:ext uri="{BB962C8B-B14F-4D97-AF65-F5344CB8AC3E}">
        <p14:creationId xmlns:p14="http://schemas.microsoft.com/office/powerpoint/2010/main" val="203562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Your Target</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Who should be the audience to our messaging? </a:t>
            </a:r>
          </a:p>
          <a:p>
            <a:r>
              <a:rPr lang="en-GB" dirty="0" smtClean="0"/>
              <a:t>Management consultants advising start up businesses</a:t>
            </a:r>
          </a:p>
          <a:p>
            <a:r>
              <a:rPr lang="en-GB" dirty="0" smtClean="0"/>
              <a:t>Owners/key people in small tech start up organisations</a:t>
            </a:r>
          </a:p>
          <a:p>
            <a:r>
              <a:rPr lang="en-GB" dirty="0" smtClean="0"/>
              <a:t>Anyone with an interest in attracting investment</a:t>
            </a:r>
          </a:p>
          <a:p>
            <a:endParaRPr lang="en-GB" dirty="0"/>
          </a:p>
          <a:p>
            <a:pPr marL="0" indent="0">
              <a:buNone/>
            </a:pPr>
            <a:r>
              <a:rPr lang="en-GB" dirty="0" smtClean="0"/>
              <a:t>LinkedIn offers target specification, we selected:</a:t>
            </a:r>
          </a:p>
          <a:p>
            <a:pPr lvl="0"/>
            <a:r>
              <a:rPr lang="en-GB" dirty="0"/>
              <a:t>Job title: CEO/Founder/Managing Director/Co-Founder etc.</a:t>
            </a:r>
          </a:p>
          <a:p>
            <a:pPr lvl="0"/>
            <a:r>
              <a:rPr lang="en-GB" dirty="0"/>
              <a:t>Industries: Computer software, Internet, Telecommunications, Computer games and other tech industries</a:t>
            </a:r>
          </a:p>
          <a:p>
            <a:pPr lvl="0"/>
            <a:r>
              <a:rPr lang="en-GB" dirty="0"/>
              <a:t>Company size: 1-10 and 11-50 </a:t>
            </a:r>
            <a:r>
              <a:rPr lang="en-GB" dirty="0" smtClean="0"/>
              <a:t>employees</a:t>
            </a:r>
          </a:p>
          <a:p>
            <a:pPr lvl="0"/>
            <a:r>
              <a:rPr lang="en-GB" dirty="0" smtClean="0"/>
              <a:t>Groups followed: Start-up investment and business funding groups</a:t>
            </a:r>
            <a:endParaRPr lang="en-GB" dirty="0"/>
          </a:p>
          <a:p>
            <a:pPr marL="0" indent="0">
              <a:buNone/>
            </a:pPr>
            <a:endParaRPr lang="en-GB" dirty="0" smtClean="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178666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Follow-up Process</a:t>
            </a:r>
            <a:endParaRPr lang="en-GB" dirty="0"/>
          </a:p>
        </p:txBody>
      </p:sp>
      <p:sp>
        <p:nvSpPr>
          <p:cNvPr id="3" name="Content Placeholder 2"/>
          <p:cNvSpPr>
            <a:spLocks noGrp="1"/>
          </p:cNvSpPr>
          <p:nvPr>
            <p:ph idx="1"/>
          </p:nvPr>
        </p:nvSpPr>
        <p:spPr/>
        <p:txBody>
          <a:bodyPr/>
          <a:lstStyle/>
          <a:p>
            <a:r>
              <a:rPr lang="en-GB" dirty="0" smtClean="0"/>
              <a:t>Each registration on the landing page triggers a notification email</a:t>
            </a:r>
          </a:p>
          <a:p>
            <a:r>
              <a:rPr lang="en-GB" dirty="0" smtClean="0"/>
              <a:t>Each email is one lead generated</a:t>
            </a:r>
            <a:endParaRPr lang="en-GB" dirty="0"/>
          </a:p>
          <a:p>
            <a:r>
              <a:rPr lang="en-GB" dirty="0" smtClean="0"/>
              <a:t>Our follow up process:</a:t>
            </a:r>
          </a:p>
          <a:p>
            <a:pPr lvl="1"/>
            <a:r>
              <a:rPr lang="en-GB" dirty="0" smtClean="0"/>
              <a:t>Reply to notification via email</a:t>
            </a:r>
            <a:r>
              <a:rPr lang="en-GB" dirty="0"/>
              <a:t> </a:t>
            </a:r>
            <a:r>
              <a:rPr lang="en-GB" dirty="0" smtClean="0"/>
              <a:t>with a thanking holding message</a:t>
            </a:r>
          </a:p>
          <a:p>
            <a:pPr lvl="1"/>
            <a:r>
              <a:rPr lang="en-GB" dirty="0" smtClean="0"/>
              <a:t>Within 24-48 hours: phone call to make an appointment</a:t>
            </a:r>
          </a:p>
          <a:p>
            <a:pPr lvl="1"/>
            <a:r>
              <a:rPr lang="en-GB" dirty="0" smtClean="0"/>
              <a:t>At the appointment: face to face or phone (as agreed)</a:t>
            </a:r>
          </a:p>
          <a:p>
            <a:pPr lvl="1"/>
            <a:r>
              <a:rPr lang="en-GB" dirty="0" smtClean="0"/>
              <a:t>Email confirming conversation</a:t>
            </a:r>
          </a:p>
          <a:p>
            <a:pPr lvl="1"/>
            <a:r>
              <a:rPr lang="en-GB" dirty="0" smtClean="0"/>
              <a:t>2 more attempts to follow up by phone leaving reasonable time in between each contact point</a:t>
            </a:r>
          </a:p>
          <a:p>
            <a:pPr lvl="1"/>
            <a:endParaRPr lang="en-GB" dirty="0" smtClean="0"/>
          </a:p>
        </p:txBody>
      </p:sp>
    </p:spTree>
    <p:extLst>
      <p:ext uri="{BB962C8B-B14F-4D97-AF65-F5344CB8AC3E}">
        <p14:creationId xmlns:p14="http://schemas.microsoft.com/office/powerpoint/2010/main" val="186714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Campaign Performance</a:t>
            </a:r>
            <a:endParaRPr lang="en-GB" dirty="0"/>
          </a:p>
        </p:txBody>
      </p:sp>
      <p:pic>
        <p:nvPicPr>
          <p:cNvPr id="4" name="Picture 3"/>
          <p:cNvPicPr/>
          <p:nvPr/>
        </p:nvPicPr>
        <p:blipFill rotWithShape="1">
          <a:blip r:embed="rId2"/>
          <a:srcRect l="20092" t="22944" r="21247" b="31900"/>
          <a:stretch/>
        </p:blipFill>
        <p:spPr bwMode="auto">
          <a:xfrm>
            <a:off x="1706245" y="1556792"/>
            <a:ext cx="5731510" cy="238950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637928" y="4084037"/>
            <a:ext cx="5886400" cy="2585323"/>
          </a:xfrm>
          <a:prstGeom prst="rect">
            <a:avLst/>
          </a:prstGeom>
        </p:spPr>
        <p:txBody>
          <a:bodyPr wrap="square">
            <a:spAutoFit/>
          </a:bodyPr>
          <a:lstStyle/>
          <a:p>
            <a:pPr marL="285750" lvl="0" indent="-285750">
              <a:buFont typeface="Arial" panose="020B0604020202020204" pitchFamily="34" charset="0"/>
              <a:buChar char="•"/>
            </a:pPr>
            <a:r>
              <a:rPr lang="en-GB" dirty="0"/>
              <a:t>General metrics as above</a:t>
            </a:r>
          </a:p>
          <a:p>
            <a:pPr marL="285750" lvl="0" indent="-285750">
              <a:buFont typeface="Arial" panose="020B0604020202020204" pitchFamily="34" charset="0"/>
              <a:buChar char="•"/>
            </a:pPr>
            <a:r>
              <a:rPr lang="en-GB" dirty="0"/>
              <a:t>Excellent Click through rate of nearly 0.6%</a:t>
            </a:r>
          </a:p>
          <a:p>
            <a:pPr marL="285750" indent="-285750">
              <a:buFont typeface="Arial" panose="020B0604020202020204" pitchFamily="34" charset="0"/>
              <a:buChar char="•"/>
            </a:pPr>
            <a:r>
              <a:rPr lang="en-GB" dirty="0"/>
              <a:t>Standard CTR for LinkedIn campaigns:</a:t>
            </a:r>
          </a:p>
          <a:p>
            <a:r>
              <a:rPr lang="en-GB" dirty="0" smtClean="0"/>
              <a:t>	0-0.35</a:t>
            </a:r>
            <a:r>
              <a:rPr lang="en-GB" dirty="0"/>
              <a:t>%: improvement needed</a:t>
            </a:r>
          </a:p>
          <a:p>
            <a:r>
              <a:rPr lang="en-GB" dirty="0" smtClean="0"/>
              <a:t>	0.35-0.5</a:t>
            </a:r>
            <a:r>
              <a:rPr lang="en-GB" dirty="0"/>
              <a:t>%: standard</a:t>
            </a:r>
          </a:p>
          <a:p>
            <a:r>
              <a:rPr lang="en-GB" dirty="0" smtClean="0"/>
              <a:t>	0.5-1</a:t>
            </a:r>
            <a:r>
              <a:rPr lang="en-GB" dirty="0"/>
              <a:t>%: excellent</a:t>
            </a:r>
          </a:p>
          <a:p>
            <a:pPr marL="285750" lvl="0" indent="-285750">
              <a:buFont typeface="Arial" panose="020B0604020202020204" pitchFamily="34" charset="0"/>
              <a:buChar char="•"/>
            </a:pPr>
            <a:r>
              <a:rPr lang="en-GB" dirty="0"/>
              <a:t>Total clicks achieved: 128</a:t>
            </a:r>
          </a:p>
          <a:p>
            <a:pPr marL="285750" lvl="0" indent="-285750">
              <a:buFont typeface="Arial" panose="020B0604020202020204" pitchFamily="34" charset="0"/>
              <a:buChar char="•"/>
            </a:pPr>
            <a:r>
              <a:rPr lang="en-GB" dirty="0"/>
              <a:t>Budget was hugely restrictive with a minimum cost per click of £4</a:t>
            </a:r>
          </a:p>
        </p:txBody>
      </p:sp>
    </p:spTree>
    <p:extLst>
      <p:ext uri="{BB962C8B-B14F-4D97-AF65-F5344CB8AC3E}">
        <p14:creationId xmlns:p14="http://schemas.microsoft.com/office/powerpoint/2010/main" val="100032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Lead Generation</a:t>
            </a:r>
            <a:endParaRPr lang="en-GB" dirty="0"/>
          </a:p>
        </p:txBody>
      </p:sp>
      <p:sp>
        <p:nvSpPr>
          <p:cNvPr id="3" name="Content Placeholder 2"/>
          <p:cNvSpPr>
            <a:spLocks noGrp="1"/>
          </p:cNvSpPr>
          <p:nvPr>
            <p:ph idx="1"/>
          </p:nvPr>
        </p:nvSpPr>
        <p:spPr/>
        <p:txBody>
          <a:bodyPr/>
          <a:lstStyle/>
          <a:p>
            <a:pPr lvl="0"/>
            <a:r>
              <a:rPr lang="en-GB" dirty="0"/>
              <a:t>3 leads generated: </a:t>
            </a:r>
          </a:p>
          <a:p>
            <a:pPr lvl="1"/>
            <a:r>
              <a:rPr lang="en-GB" dirty="0"/>
              <a:t>Lead 1: </a:t>
            </a:r>
            <a:r>
              <a:rPr lang="en-GB" dirty="0" smtClean="0"/>
              <a:t>seemed </a:t>
            </a:r>
            <a:r>
              <a:rPr lang="en-GB" dirty="0"/>
              <a:t>like someone who was looking for free advice</a:t>
            </a:r>
          </a:p>
          <a:p>
            <a:pPr lvl="1"/>
            <a:r>
              <a:rPr lang="en-GB" dirty="0"/>
              <a:t>Lead 2: </a:t>
            </a:r>
            <a:r>
              <a:rPr lang="en-GB" dirty="0" smtClean="0"/>
              <a:t>in conversion process</a:t>
            </a:r>
            <a:endParaRPr lang="en-GB" dirty="0"/>
          </a:p>
          <a:p>
            <a:pPr lvl="1"/>
            <a:r>
              <a:rPr lang="en-GB" dirty="0"/>
              <a:t>Lead 3: </a:t>
            </a:r>
            <a:r>
              <a:rPr lang="en-GB" dirty="0" smtClean="0"/>
              <a:t>in conversion process</a:t>
            </a:r>
            <a:endParaRPr lang="en-GB" dirty="0"/>
          </a:p>
          <a:p>
            <a:endParaRPr lang="en-GB" dirty="0"/>
          </a:p>
        </p:txBody>
      </p:sp>
    </p:spTree>
    <p:extLst>
      <p:ext uri="{BB962C8B-B14F-4D97-AF65-F5344CB8AC3E}">
        <p14:creationId xmlns:p14="http://schemas.microsoft.com/office/powerpoint/2010/main" val="349009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pPr lvl="0"/>
            <a:r>
              <a:rPr lang="en-GB" dirty="0"/>
              <a:t>Excellent metrics were achieved which means that the ads were optimized and the target showed sufficient interest.</a:t>
            </a:r>
          </a:p>
          <a:p>
            <a:pPr lvl="0"/>
            <a:r>
              <a:rPr lang="en-GB" dirty="0"/>
              <a:t>This method seems to be a very accurate method of targeting the right kind of people if the budget to put behind it was sufficient.</a:t>
            </a:r>
          </a:p>
          <a:p>
            <a:pPr lvl="0"/>
            <a:r>
              <a:rPr lang="en-GB" dirty="0"/>
              <a:t>Especially if budgets are being slit up by A/B testing the campaign becomes very restrictive in performance.</a:t>
            </a:r>
          </a:p>
          <a:p>
            <a:pPr lvl="0"/>
            <a:r>
              <a:rPr lang="en-GB" dirty="0"/>
              <a:t>Clicks are very expensive (£4). Once budget is reached impressions stop.</a:t>
            </a:r>
          </a:p>
          <a:p>
            <a:endParaRPr lang="en-GB" dirty="0"/>
          </a:p>
        </p:txBody>
      </p:sp>
    </p:spTree>
    <p:extLst>
      <p:ext uri="{BB962C8B-B14F-4D97-AF65-F5344CB8AC3E}">
        <p14:creationId xmlns:p14="http://schemas.microsoft.com/office/powerpoint/2010/main" val="3405166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a:xfrm>
            <a:off x="457200" y="2636912"/>
            <a:ext cx="8229600" cy="3489251"/>
          </a:xfrm>
        </p:spPr>
        <p:txBody>
          <a:bodyPr/>
          <a:lstStyle/>
          <a:p>
            <a:pPr marL="0" indent="0" algn="ctr">
              <a:buNone/>
            </a:pPr>
            <a:endParaRPr lang="en-GB" dirty="0"/>
          </a:p>
          <a:p>
            <a:pPr marL="0" indent="0" algn="ctr">
              <a:buNone/>
            </a:pPr>
            <a:r>
              <a:rPr lang="en-GB" dirty="0" smtClean="0"/>
              <a:t>Any Questions?</a:t>
            </a:r>
            <a:endParaRPr lang="en-GB" dirty="0"/>
          </a:p>
        </p:txBody>
      </p:sp>
    </p:spTree>
    <p:extLst>
      <p:ext uri="{BB962C8B-B14F-4D97-AF65-F5344CB8AC3E}">
        <p14:creationId xmlns:p14="http://schemas.microsoft.com/office/powerpoint/2010/main" val="272535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Why Marketing Interest Group?</a:t>
            </a:r>
            <a:endParaRPr lang="en-GB" dirty="0"/>
          </a:p>
        </p:txBody>
      </p:sp>
      <p:sp>
        <p:nvSpPr>
          <p:cNvPr id="3" name="Content Placeholder 2"/>
          <p:cNvSpPr>
            <a:spLocks noGrp="1"/>
          </p:cNvSpPr>
          <p:nvPr>
            <p:ph idx="1"/>
          </p:nvPr>
        </p:nvSpPr>
        <p:spPr/>
        <p:txBody>
          <a:bodyPr>
            <a:normAutofit/>
          </a:bodyPr>
          <a:lstStyle/>
          <a:p>
            <a:r>
              <a:rPr lang="en-GB" sz="3600" dirty="0" smtClean="0"/>
              <a:t>Proposed to </a:t>
            </a:r>
          </a:p>
          <a:p>
            <a:pPr lvl="1"/>
            <a:r>
              <a:rPr lang="en-GB" sz="2800" dirty="0" smtClean="0"/>
              <a:t>address member requests for increased levels of marketing support</a:t>
            </a:r>
          </a:p>
          <a:p>
            <a:pPr lvl="1"/>
            <a:r>
              <a:rPr lang="en-GB" sz="2800" dirty="0" smtClean="0"/>
              <a:t>Bring together interested parties, both accountants and marketing professionals from member firms</a:t>
            </a:r>
            <a:endParaRPr lang="en-GB" sz="2800" dirty="0"/>
          </a:p>
          <a:p>
            <a:pPr marL="457200" lvl="3" indent="-457200">
              <a:buFont typeface="Arial" panose="020B0604020202020204" pitchFamily="34" charset="0"/>
              <a:buChar char="•"/>
            </a:pPr>
            <a:endParaRPr lang="en-GB" sz="2000" dirty="0"/>
          </a:p>
        </p:txBody>
      </p:sp>
    </p:spTree>
    <p:extLst>
      <p:ext uri="{BB962C8B-B14F-4D97-AF65-F5344CB8AC3E}">
        <p14:creationId xmlns:p14="http://schemas.microsoft.com/office/powerpoint/2010/main" val="3442161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Survey @ Vancouver Conference</a:t>
            </a:r>
            <a:endParaRPr lang="en-GB" dirty="0"/>
          </a:p>
        </p:txBody>
      </p:sp>
      <p:sp>
        <p:nvSpPr>
          <p:cNvPr id="3" name="Content Placeholder 2"/>
          <p:cNvSpPr>
            <a:spLocks noGrp="1"/>
          </p:cNvSpPr>
          <p:nvPr>
            <p:ph idx="1"/>
          </p:nvPr>
        </p:nvSpPr>
        <p:spPr/>
        <p:txBody>
          <a:bodyPr/>
          <a:lstStyle/>
          <a:p>
            <a:r>
              <a:rPr lang="en-GB" dirty="0" smtClean="0"/>
              <a:t>Short survey sent to those who registered their interest</a:t>
            </a:r>
          </a:p>
          <a:p>
            <a:r>
              <a:rPr lang="en-GB" dirty="0" smtClean="0"/>
              <a:t>Questions to explore</a:t>
            </a:r>
          </a:p>
          <a:p>
            <a:pPr lvl="1"/>
            <a:r>
              <a:rPr lang="en-GB" dirty="0" smtClean="0"/>
              <a:t>Type of marketing activity in individual firms</a:t>
            </a:r>
          </a:p>
          <a:p>
            <a:pPr lvl="1"/>
            <a:r>
              <a:rPr lang="en-GB" dirty="0" smtClean="0"/>
              <a:t>Any sharable marketing skills </a:t>
            </a:r>
          </a:p>
          <a:p>
            <a:pPr lvl="1"/>
            <a:r>
              <a:rPr lang="en-GB" dirty="0" smtClean="0"/>
              <a:t>Type of support required from Integra centrally</a:t>
            </a:r>
          </a:p>
          <a:p>
            <a:r>
              <a:rPr lang="en-GB" dirty="0" smtClean="0"/>
              <a:t>Results summary</a:t>
            </a:r>
          </a:p>
          <a:p>
            <a:pPr lvl="1"/>
            <a:r>
              <a:rPr lang="en-GB" dirty="0" smtClean="0"/>
              <a:t>Many firms already are active with on- and offline campaigns</a:t>
            </a:r>
          </a:p>
          <a:p>
            <a:pPr lvl="1"/>
            <a:r>
              <a:rPr lang="en-GB" dirty="0" smtClean="0"/>
              <a:t>Social media development and Search Marketing of particular interest</a:t>
            </a:r>
          </a:p>
          <a:p>
            <a:pPr lvl="1"/>
            <a:r>
              <a:rPr lang="en-GB" dirty="0" smtClean="0"/>
              <a:t>Website development</a:t>
            </a:r>
          </a:p>
          <a:p>
            <a:pPr lvl="1"/>
            <a:r>
              <a:rPr lang="en-GB" dirty="0" smtClean="0"/>
              <a:t>Sharable skills include: online marketing, copy writing, case studies of campaigns run, social media content, printed content</a:t>
            </a:r>
          </a:p>
          <a:p>
            <a:pPr lvl="1"/>
            <a:endParaRPr lang="en-GB" dirty="0"/>
          </a:p>
        </p:txBody>
      </p:sp>
    </p:spTree>
    <p:extLst>
      <p:ext uri="{BB962C8B-B14F-4D97-AF65-F5344CB8AC3E}">
        <p14:creationId xmlns:p14="http://schemas.microsoft.com/office/powerpoint/2010/main" val="407101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Introducing Integra Interactive</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14" t="11317" r="24061"/>
          <a:stretch/>
        </p:blipFill>
        <p:spPr bwMode="auto">
          <a:xfrm>
            <a:off x="1249115" y="1340768"/>
            <a:ext cx="6645771" cy="547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22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ita.Patel\AppData\Local\Microsoft\Windows\Temporary Internet Files\Content.IE5\Q0NIWKC8\SHARE2010_11_0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792" y="3068960"/>
            <a:ext cx="4090416" cy="2261616"/>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5940152" y="5061954"/>
            <a:ext cx="2808312" cy="14633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3920" y="5111024"/>
            <a:ext cx="2583904" cy="13423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51520" y="3573016"/>
            <a:ext cx="1872208"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Integra Interactive</a:t>
            </a:r>
            <a:endParaRPr lang="en-GB" dirty="0"/>
          </a:p>
        </p:txBody>
      </p:sp>
      <p:sp>
        <p:nvSpPr>
          <p:cNvPr id="3" name="Content Placeholder 2"/>
          <p:cNvSpPr>
            <a:spLocks noGrp="1"/>
          </p:cNvSpPr>
          <p:nvPr>
            <p:ph idx="1"/>
          </p:nvPr>
        </p:nvSpPr>
        <p:spPr>
          <a:xfrm>
            <a:off x="457200" y="1340768"/>
            <a:ext cx="8229600" cy="4425355"/>
          </a:xfrm>
        </p:spPr>
        <p:txBody>
          <a:bodyPr/>
          <a:lstStyle/>
          <a:p>
            <a:pPr marL="0" indent="0" algn="ctr">
              <a:buNone/>
            </a:pPr>
            <a:r>
              <a:rPr lang="en-GB" sz="3600" dirty="0" smtClean="0"/>
              <a:t>The new intranet will enable us to:</a:t>
            </a:r>
          </a:p>
        </p:txBody>
      </p:sp>
      <p:sp>
        <p:nvSpPr>
          <p:cNvPr id="4" name="TextBox 3"/>
          <p:cNvSpPr txBox="1"/>
          <p:nvPr/>
        </p:nvSpPr>
        <p:spPr>
          <a:xfrm>
            <a:off x="683568" y="5385990"/>
            <a:ext cx="1976375" cy="923330"/>
          </a:xfrm>
          <a:prstGeom prst="rect">
            <a:avLst/>
          </a:prstGeom>
          <a:noFill/>
        </p:spPr>
        <p:txBody>
          <a:bodyPr wrap="none" rtlCol="0">
            <a:spAutoFit/>
          </a:bodyPr>
          <a:lstStyle/>
          <a:p>
            <a:pPr algn="ctr"/>
            <a:r>
              <a:rPr lang="en-GB" dirty="0" smtClean="0"/>
              <a:t>Marketing material</a:t>
            </a:r>
          </a:p>
          <a:p>
            <a:pPr algn="ctr"/>
            <a:r>
              <a:rPr lang="en-GB" dirty="0"/>
              <a:t>c</a:t>
            </a:r>
            <a:r>
              <a:rPr lang="en-GB" dirty="0" smtClean="0"/>
              <a:t>reated for offline </a:t>
            </a:r>
          </a:p>
          <a:p>
            <a:pPr algn="ctr"/>
            <a:r>
              <a:rPr lang="en-GB" dirty="0" smtClean="0"/>
              <a:t>use</a:t>
            </a:r>
            <a:endParaRPr lang="en-GB" dirty="0"/>
          </a:p>
        </p:txBody>
      </p:sp>
      <p:sp>
        <p:nvSpPr>
          <p:cNvPr id="7" name="TextBox 6"/>
          <p:cNvSpPr txBox="1"/>
          <p:nvPr/>
        </p:nvSpPr>
        <p:spPr>
          <a:xfrm>
            <a:off x="6118765" y="5373216"/>
            <a:ext cx="2341667" cy="923330"/>
          </a:xfrm>
          <a:prstGeom prst="rect">
            <a:avLst/>
          </a:prstGeom>
          <a:noFill/>
        </p:spPr>
        <p:txBody>
          <a:bodyPr wrap="none" rtlCol="0">
            <a:spAutoFit/>
          </a:bodyPr>
          <a:lstStyle/>
          <a:p>
            <a:pPr algn="ctr"/>
            <a:r>
              <a:rPr lang="en-GB" dirty="0" smtClean="0"/>
              <a:t>Case studies reflecting</a:t>
            </a:r>
          </a:p>
          <a:p>
            <a:pPr algn="ctr"/>
            <a:r>
              <a:rPr lang="en-GB" dirty="0"/>
              <a:t>o</a:t>
            </a:r>
            <a:r>
              <a:rPr lang="en-GB" dirty="0" smtClean="0"/>
              <a:t>n marketing activities</a:t>
            </a:r>
          </a:p>
          <a:p>
            <a:pPr algn="ctr"/>
            <a:r>
              <a:rPr lang="en-GB" dirty="0"/>
              <a:t>o</a:t>
            </a:r>
            <a:r>
              <a:rPr lang="en-GB" dirty="0" smtClean="0"/>
              <a:t>f all types</a:t>
            </a:r>
            <a:endParaRPr lang="en-GB" dirty="0"/>
          </a:p>
        </p:txBody>
      </p:sp>
      <p:grpSp>
        <p:nvGrpSpPr>
          <p:cNvPr id="15" name="Group 14"/>
          <p:cNvGrpSpPr/>
          <p:nvPr/>
        </p:nvGrpSpPr>
        <p:grpSpPr>
          <a:xfrm>
            <a:off x="7020272" y="3429000"/>
            <a:ext cx="1872208" cy="648072"/>
            <a:chOff x="7020272" y="3950476"/>
            <a:chExt cx="1872208" cy="648072"/>
          </a:xfrm>
        </p:grpSpPr>
        <p:sp>
          <p:nvSpPr>
            <p:cNvPr id="13" name="Oval 12"/>
            <p:cNvSpPr/>
            <p:nvPr/>
          </p:nvSpPr>
          <p:spPr>
            <a:xfrm>
              <a:off x="7020272" y="3950476"/>
              <a:ext cx="1872208"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398034" y="4089846"/>
              <a:ext cx="1156535" cy="369332"/>
            </a:xfrm>
            <a:prstGeom prst="rect">
              <a:avLst/>
            </a:prstGeom>
            <a:noFill/>
          </p:spPr>
          <p:txBody>
            <a:bodyPr wrap="none" rtlCol="0">
              <a:spAutoFit/>
            </a:bodyPr>
            <a:lstStyle/>
            <a:p>
              <a:pPr algn="ctr"/>
              <a:r>
                <a:rPr lang="en-GB" dirty="0" smtClean="0"/>
                <a:t>New ideas</a:t>
              </a:r>
              <a:endParaRPr lang="en-GB" dirty="0"/>
            </a:p>
          </p:txBody>
        </p:sp>
      </p:grpSp>
      <p:sp>
        <p:nvSpPr>
          <p:cNvPr id="9" name="TextBox 8"/>
          <p:cNvSpPr txBox="1"/>
          <p:nvPr/>
        </p:nvSpPr>
        <p:spPr>
          <a:xfrm>
            <a:off x="383226" y="3717032"/>
            <a:ext cx="1568956" cy="369332"/>
          </a:xfrm>
          <a:prstGeom prst="rect">
            <a:avLst/>
          </a:prstGeom>
          <a:noFill/>
        </p:spPr>
        <p:txBody>
          <a:bodyPr wrap="none" rtlCol="0">
            <a:spAutoFit/>
          </a:bodyPr>
          <a:lstStyle/>
          <a:p>
            <a:pPr algn="ctr"/>
            <a:r>
              <a:rPr lang="en-GB" dirty="0" smtClean="0"/>
              <a:t>New initiatives</a:t>
            </a:r>
            <a:endParaRPr lang="en-GB" dirty="0"/>
          </a:p>
        </p:txBody>
      </p:sp>
      <p:grpSp>
        <p:nvGrpSpPr>
          <p:cNvPr id="16" name="Group 15"/>
          <p:cNvGrpSpPr/>
          <p:nvPr/>
        </p:nvGrpSpPr>
        <p:grpSpPr>
          <a:xfrm>
            <a:off x="3635896" y="2420888"/>
            <a:ext cx="1872208" cy="781055"/>
            <a:chOff x="3635896" y="4725144"/>
            <a:chExt cx="1872208" cy="781055"/>
          </a:xfrm>
        </p:grpSpPr>
        <p:sp>
          <p:nvSpPr>
            <p:cNvPr id="17" name="Oval 16"/>
            <p:cNvSpPr/>
            <p:nvPr/>
          </p:nvSpPr>
          <p:spPr>
            <a:xfrm>
              <a:off x="3635896" y="4725144"/>
              <a:ext cx="1872208" cy="7810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874437" y="4787860"/>
              <a:ext cx="1395126" cy="646331"/>
            </a:xfrm>
            <a:prstGeom prst="rect">
              <a:avLst/>
            </a:prstGeom>
            <a:noFill/>
          </p:spPr>
          <p:txBody>
            <a:bodyPr wrap="none" rtlCol="0">
              <a:spAutoFit/>
            </a:bodyPr>
            <a:lstStyle/>
            <a:p>
              <a:pPr algn="ctr"/>
              <a:r>
                <a:rPr lang="en-GB" dirty="0" smtClean="0"/>
                <a:t>Pictures and </a:t>
              </a:r>
            </a:p>
            <a:p>
              <a:pPr algn="ctr"/>
              <a:r>
                <a:rPr lang="en-GB" dirty="0" smtClean="0"/>
                <a:t>web links</a:t>
              </a:r>
              <a:endParaRPr lang="en-GB" dirty="0"/>
            </a:p>
          </p:txBody>
        </p:sp>
      </p:grpSp>
    </p:spTree>
    <p:extLst>
      <p:ext uri="{BB962C8B-B14F-4D97-AF65-F5344CB8AC3E}">
        <p14:creationId xmlns:p14="http://schemas.microsoft.com/office/powerpoint/2010/main" val="262991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LinkedIn Advertising</a:t>
            </a:r>
            <a:endParaRPr lang="en-GB" dirty="0"/>
          </a:p>
        </p:txBody>
      </p:sp>
      <p:sp>
        <p:nvSpPr>
          <p:cNvPr id="5" name="Subtitle 4"/>
          <p:cNvSpPr>
            <a:spLocks noGrp="1"/>
          </p:cNvSpPr>
          <p:nvPr>
            <p:ph type="subTitle" idx="1"/>
          </p:nvPr>
        </p:nvSpPr>
        <p:spPr/>
        <p:txBody>
          <a:bodyPr/>
          <a:lstStyle/>
          <a:p>
            <a:r>
              <a:rPr lang="en-GB" dirty="0" smtClean="0"/>
              <a:t>A Wilder Coe Case Study</a:t>
            </a:r>
            <a:endParaRPr lang="en-GB" dirty="0"/>
          </a:p>
        </p:txBody>
      </p:sp>
    </p:spTree>
    <p:extLst>
      <p:ext uri="{BB962C8B-B14F-4D97-AF65-F5344CB8AC3E}">
        <p14:creationId xmlns:p14="http://schemas.microsoft.com/office/powerpoint/2010/main" val="386692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p:txBody>
          <a:bodyPr/>
          <a:lstStyle/>
          <a:p>
            <a:pPr marL="0" indent="0">
              <a:buNone/>
            </a:pPr>
            <a:r>
              <a:rPr lang="en-GB" dirty="0"/>
              <a:t>One of our partners has strong expertise in the Field of SEIS/EIS tax reliefs. The Enterprise Investment Scheme is designed to help smaller, higher-risk companies raise finance by offering tax relief on new shares in those companies that qualify. For the investor, it’s a tax efficient way to invest in small companies. </a:t>
            </a:r>
            <a:endParaRPr lang="en-GB" dirty="0" smtClean="0"/>
          </a:p>
          <a:p>
            <a:pPr marL="0" indent="0">
              <a:buNone/>
            </a:pPr>
            <a:endParaRPr lang="en-GB" dirty="0"/>
          </a:p>
          <a:p>
            <a:pPr marL="0" indent="0">
              <a:buNone/>
            </a:pPr>
            <a:r>
              <a:rPr lang="en-GB" dirty="0" smtClean="0"/>
              <a:t>SEIS </a:t>
            </a:r>
            <a:r>
              <a:rPr lang="en-GB" dirty="0"/>
              <a:t>is an incredibly generous derivative of the Enterprise Investment Scheme (EIS). Its aim is to encourage seed investment in early stage companies. </a:t>
            </a:r>
          </a:p>
          <a:p>
            <a:pPr marL="0" indent="0">
              <a:buNone/>
            </a:pPr>
            <a:r>
              <a:rPr lang="en-GB" dirty="0"/>
              <a:t> </a:t>
            </a:r>
          </a:p>
          <a:p>
            <a:pPr marL="0" indent="0">
              <a:buNone/>
            </a:pPr>
            <a:endParaRPr lang="en-GB" dirty="0"/>
          </a:p>
        </p:txBody>
      </p:sp>
    </p:spTree>
    <p:extLst>
      <p:ext uri="{BB962C8B-B14F-4D97-AF65-F5344CB8AC3E}">
        <p14:creationId xmlns:p14="http://schemas.microsoft.com/office/powerpoint/2010/main" val="247257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Landing Page</a:t>
            </a:r>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67" t="9542" r="18226"/>
          <a:stretch/>
        </p:blipFill>
        <p:spPr bwMode="auto">
          <a:xfrm>
            <a:off x="1187624" y="1340768"/>
            <a:ext cx="6768752" cy="53660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7274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Landing Page – Key Considerations</a:t>
            </a:r>
            <a:endParaRPr lang="en-GB" dirty="0"/>
          </a:p>
        </p:txBody>
      </p:sp>
      <p:sp>
        <p:nvSpPr>
          <p:cNvPr id="3" name="Content Placeholder 2"/>
          <p:cNvSpPr>
            <a:spLocks noGrp="1"/>
          </p:cNvSpPr>
          <p:nvPr>
            <p:ph idx="1"/>
          </p:nvPr>
        </p:nvSpPr>
        <p:spPr/>
        <p:txBody>
          <a:bodyPr>
            <a:normAutofit fontScale="77500" lnSpcReduction="20000"/>
          </a:bodyPr>
          <a:lstStyle/>
          <a:p>
            <a:pPr lvl="0"/>
            <a:r>
              <a:rPr lang="en-GB" b="1" dirty="0"/>
              <a:t>Clean layout without any clutter</a:t>
            </a:r>
            <a:r>
              <a:rPr lang="en-GB" dirty="0"/>
              <a:t> – remove any unnecessary links which could distract your target</a:t>
            </a:r>
          </a:p>
          <a:p>
            <a:pPr lvl="0"/>
            <a:r>
              <a:rPr lang="en-GB" b="1" dirty="0"/>
              <a:t>Go easy on the text</a:t>
            </a:r>
            <a:r>
              <a:rPr lang="en-GB" dirty="0"/>
              <a:t> – avoid the need to scroll. Ensure the visitor can see your Call to Action (CTA) button without having to scroll. Be succinct and precise and ensure your audience understands what you want from them.</a:t>
            </a:r>
          </a:p>
          <a:p>
            <a:pPr lvl="0"/>
            <a:r>
              <a:rPr lang="en-GB" b="1" dirty="0"/>
              <a:t>Clear CTA</a:t>
            </a:r>
            <a:r>
              <a:rPr lang="en-GB" dirty="0"/>
              <a:t> – ensure it is crystal clear for anybody what it is you want them to do on the website. Do you want them to download something, should they call you? Confused visitors will click away and not convert. In our case we were giving away a free initial consultation to discuss the scope of work and circumstances of the company.</a:t>
            </a:r>
          </a:p>
          <a:p>
            <a:pPr lvl="0"/>
            <a:r>
              <a:rPr lang="en-GB" b="1" dirty="0"/>
              <a:t>A clean and very short form</a:t>
            </a:r>
            <a:r>
              <a:rPr lang="en-GB" dirty="0"/>
              <a:t> - in most cases campaigns like these are lead generation campaigns: you are trying to gather information such as names, email addresses and phone numbers. Ensure your form is visible, short and very clear – the longer the form the more off-putting it becomes</a:t>
            </a:r>
          </a:p>
          <a:p>
            <a:pPr lvl="0"/>
            <a:r>
              <a:rPr lang="en-GB" b="1" dirty="0"/>
              <a:t>Required fields</a:t>
            </a:r>
            <a:r>
              <a:rPr lang="en-GB" dirty="0"/>
              <a:t> - Ensure you mark the fields on your contact form as clearly as possible. Incomplete or random information has never been helpful</a:t>
            </a:r>
          </a:p>
          <a:p>
            <a:pPr lvl="0"/>
            <a:r>
              <a:rPr lang="en-GB" b="1" dirty="0"/>
              <a:t>Images</a:t>
            </a:r>
            <a:r>
              <a:rPr lang="en-GB" dirty="0"/>
              <a:t> </a:t>
            </a:r>
            <a:r>
              <a:rPr lang="en-GB" dirty="0" smtClean="0"/>
              <a:t>– Only one </a:t>
            </a:r>
            <a:r>
              <a:rPr lang="en-GB" dirty="0"/>
              <a:t>featured image which says it all. </a:t>
            </a:r>
          </a:p>
          <a:p>
            <a:endParaRPr lang="en-GB" dirty="0"/>
          </a:p>
        </p:txBody>
      </p:sp>
    </p:spTree>
    <p:extLst>
      <p:ext uri="{BB962C8B-B14F-4D97-AF65-F5344CB8AC3E}">
        <p14:creationId xmlns:p14="http://schemas.microsoft.com/office/powerpoint/2010/main" val="76567530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Bildschirmpräsentation (4:3)</PresentationFormat>
  <Paragraphs>95</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2_Office Theme</vt:lpstr>
      <vt:lpstr>Marketing Interest Group</vt:lpstr>
      <vt:lpstr>Why Marketing Interest Group?</vt:lpstr>
      <vt:lpstr>Survey @ Vancouver Conference</vt:lpstr>
      <vt:lpstr>Introducing Integra Interactive</vt:lpstr>
      <vt:lpstr>Integra Interactive</vt:lpstr>
      <vt:lpstr>LinkedIn Advertising</vt:lpstr>
      <vt:lpstr>Background</vt:lpstr>
      <vt:lpstr>Landing Page</vt:lpstr>
      <vt:lpstr>Landing Page – Key Considerations</vt:lpstr>
      <vt:lpstr>A/B Testing</vt:lpstr>
      <vt:lpstr>Defining Your Target</vt:lpstr>
      <vt:lpstr>Follow-up Process</vt:lpstr>
      <vt:lpstr>Campaign Performance</vt:lpstr>
      <vt:lpstr>Lead Generation</vt:lpstr>
      <vt:lpstr>Conclusion</vt:lpstr>
      <vt:lpstr>Thank you!</vt:lpstr>
    </vt:vector>
  </TitlesOfParts>
  <Company>Wilder Coe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dc:title>
  <dc:creator>Pauline Hudd</dc:creator>
  <cp:lastModifiedBy>Lenovo</cp:lastModifiedBy>
  <cp:revision>151</cp:revision>
  <cp:lastPrinted>2016-08-09T08:20:06Z</cp:lastPrinted>
  <dcterms:created xsi:type="dcterms:W3CDTF">2016-05-17T08:36:14Z</dcterms:created>
  <dcterms:modified xsi:type="dcterms:W3CDTF">2017-06-20T11:06:06Z</dcterms:modified>
</cp:coreProperties>
</file>