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
  </p:notesMasterIdLst>
  <p:sldIdLst>
    <p:sldId id="256" r:id="rId2"/>
    <p:sldId id="259" r:id="rId3"/>
    <p:sldId id="263" r:id="rId4"/>
    <p:sldId id="260" r:id="rId5"/>
    <p:sldId id="257" r:id="rId6"/>
    <p:sldId id="261" r:id="rId7"/>
    <p:sldId id="262"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8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8"/>
    <p:restoredTop sz="92773"/>
  </p:normalViewPr>
  <p:slideViewPr>
    <p:cSldViewPr snapToGrid="0" snapToObjects="1">
      <p:cViewPr>
        <p:scale>
          <a:sx n="75" d="100"/>
          <a:sy n="75" d="100"/>
        </p:scale>
        <p:origin x="-558"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B4568-2181-4999-B916-7D37720AA719}" type="datetimeFigureOut">
              <a:rPr lang="en-US" smtClean="0"/>
              <a:t>6/18/2017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69EBF9-79AA-4550-9D61-378ADBB71564}" type="slidenum">
              <a:rPr lang="en-US" smtClean="0"/>
              <a:t>‹Nr.›</a:t>
            </a:fld>
            <a:endParaRPr lang="en-US"/>
          </a:p>
        </p:txBody>
      </p:sp>
    </p:spTree>
    <p:extLst>
      <p:ext uri="{BB962C8B-B14F-4D97-AF65-F5344CB8AC3E}">
        <p14:creationId xmlns:p14="http://schemas.microsoft.com/office/powerpoint/2010/main" val="730480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F0DF19-B20F-0E47-818F-26F0387A4467}"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19847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F0DF19-B20F-0E47-818F-26F0387A4467}"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86781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F0DF19-B20F-0E47-818F-26F0387A4467}"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47633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F0DF19-B20F-0E47-818F-26F0387A4467}"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45129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0DF19-B20F-0E47-818F-26F0387A4467}"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73003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F0DF19-B20F-0E47-818F-26F0387A4467}"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15077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F0DF19-B20F-0E47-818F-26F0387A4467}" type="datetimeFigureOut">
              <a:rPr lang="en-US" smtClean="0"/>
              <a:t>6/18/2017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84055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F0DF19-B20F-0E47-818F-26F0387A4467}" type="datetimeFigureOut">
              <a:rPr lang="en-US" smtClean="0"/>
              <a:t>6/18/2017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09924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0DF19-B20F-0E47-818F-26F0387A4467}" type="datetimeFigureOut">
              <a:rPr lang="en-US" smtClean="0"/>
              <a:t>6/18/2017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21881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0DF19-B20F-0E47-818F-26F0387A4467}"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114832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0DF19-B20F-0E47-818F-26F0387A4467}"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625A6-1D41-9242-9989-3544FB0F8B2A}" type="slidenum">
              <a:rPr lang="en-US" smtClean="0"/>
              <a:t>‹Nr.›</a:t>
            </a:fld>
            <a:endParaRPr lang="en-US"/>
          </a:p>
        </p:txBody>
      </p:sp>
    </p:spTree>
    <p:extLst>
      <p:ext uri="{BB962C8B-B14F-4D97-AF65-F5344CB8AC3E}">
        <p14:creationId xmlns:p14="http://schemas.microsoft.com/office/powerpoint/2010/main" val="43683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0DF19-B20F-0E47-818F-26F0387A4467}" type="datetimeFigureOut">
              <a:rPr lang="en-US" smtClean="0"/>
              <a:t>6/18/2017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625A6-1D41-9242-9989-3544FB0F8B2A}" type="slidenum">
              <a:rPr lang="en-US" smtClean="0"/>
              <a:t>‹Nr.›</a:t>
            </a:fld>
            <a:endParaRPr lang="en-US"/>
          </a:p>
        </p:txBody>
      </p:sp>
    </p:spTree>
    <p:extLst>
      <p:ext uri="{BB962C8B-B14F-4D97-AF65-F5344CB8AC3E}">
        <p14:creationId xmlns:p14="http://schemas.microsoft.com/office/powerpoint/2010/main" val="212647238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5999"/>
            <a:ext cx="9144000" cy="1223963"/>
          </a:xfrm>
        </p:spPr>
        <p:txBody>
          <a:bodyPr/>
          <a:lstStyle/>
          <a:p>
            <a:r>
              <a:rPr lang="en-US" b="1" dirty="0" smtClean="0">
                <a:solidFill>
                  <a:schemeClr val="accent4">
                    <a:lumMod val="60000"/>
                    <a:lumOff val="40000"/>
                  </a:schemeClr>
                </a:solidFill>
                <a:latin typeface="Century Gothic" charset="0"/>
                <a:ea typeface="Century Gothic" charset="0"/>
                <a:cs typeface="Century Gothic" charset="0"/>
              </a:rPr>
              <a:t>GLOBAL REPORT</a:t>
            </a:r>
            <a:endParaRPr lang="en-US" b="1" dirty="0">
              <a:solidFill>
                <a:schemeClr val="accent4">
                  <a:lumMod val="60000"/>
                  <a:lumOff val="40000"/>
                </a:schemeClr>
              </a:solidFill>
              <a:latin typeface="Century Gothic" charset="0"/>
              <a:ea typeface="Century Gothic" charset="0"/>
              <a:cs typeface="Century Gothic" charset="0"/>
            </a:endParaRPr>
          </a:p>
        </p:txBody>
      </p:sp>
      <p:sp>
        <p:nvSpPr>
          <p:cNvPr id="3" name="Subtitle 2"/>
          <p:cNvSpPr>
            <a:spLocks noGrp="1"/>
          </p:cNvSpPr>
          <p:nvPr>
            <p:ph type="subTitle" idx="1"/>
          </p:nvPr>
        </p:nvSpPr>
        <p:spPr>
          <a:xfrm>
            <a:off x="1524000" y="4135193"/>
            <a:ext cx="9144000" cy="1655762"/>
          </a:xfrm>
        </p:spPr>
        <p:txBody>
          <a:bodyPr>
            <a:normAutofit/>
          </a:bodyPr>
          <a:lstStyle/>
          <a:p>
            <a:r>
              <a:rPr lang="en-US" sz="3200" dirty="0" smtClean="0"/>
              <a:t>INTEGRA GLOBAL CHAIR</a:t>
            </a:r>
          </a:p>
          <a:p>
            <a:r>
              <a:rPr lang="en-US" sz="3200" dirty="0" smtClean="0"/>
              <a:t>DOUG WHITE</a:t>
            </a:r>
            <a:endParaRPr lang="en-US" sz="3200" dirty="0"/>
          </a:p>
        </p:txBody>
      </p:sp>
      <p:sp>
        <p:nvSpPr>
          <p:cNvPr id="4" name="TextBox 3"/>
          <p:cNvSpPr txBox="1"/>
          <p:nvPr/>
        </p:nvSpPr>
        <p:spPr>
          <a:xfrm>
            <a:off x="0" y="-1"/>
            <a:ext cx="12192000" cy="1368000"/>
          </a:xfrm>
          <a:prstGeom prst="rect">
            <a:avLst/>
          </a:prstGeom>
          <a:solidFill>
            <a:schemeClr val="tx1"/>
          </a:solidFill>
        </p:spPr>
        <p:txBody>
          <a:bodyPr wrap="square" rtlCol="0">
            <a:spAutoFit/>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
        <p:nvSpPr>
          <p:cNvPr id="6" name="TextBox 5"/>
          <p:cNvSpPr txBox="1"/>
          <p:nvPr/>
        </p:nvSpPr>
        <p:spPr>
          <a:xfrm>
            <a:off x="0" y="6440557"/>
            <a:ext cx="12192000" cy="417443"/>
          </a:xfrm>
          <a:prstGeom prst="rect">
            <a:avLst/>
          </a:prstGeom>
          <a:pattFill prst="pct50">
            <a:fgClr>
              <a:srgbClr val="4A82C4"/>
            </a:fgClr>
            <a:bgClr>
              <a:schemeClr val="bg1"/>
            </a:bgClr>
          </a:pattFill>
        </p:spPr>
        <p:txBody>
          <a:bodyPr wrap="square" rtlCol="0">
            <a:spAutoFit/>
          </a:bodyPr>
          <a:lstStyle/>
          <a:p>
            <a:endParaRPr lang="en-US"/>
          </a:p>
        </p:txBody>
      </p:sp>
    </p:spTree>
    <p:extLst>
      <p:ext uri="{BB962C8B-B14F-4D97-AF65-F5344CB8AC3E}">
        <p14:creationId xmlns:p14="http://schemas.microsoft.com/office/powerpoint/2010/main" val="156182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Committees / SIGS</a:t>
            </a:r>
            <a:endParaRPr lang="en-US" dirty="0"/>
          </a:p>
        </p:txBody>
      </p:sp>
      <p:sp>
        <p:nvSpPr>
          <p:cNvPr id="3" name="Subtitle 2"/>
          <p:cNvSpPr>
            <a:spLocks noGrp="1"/>
          </p:cNvSpPr>
          <p:nvPr>
            <p:ph type="subTitle" idx="1"/>
          </p:nvPr>
        </p:nvSpPr>
        <p:spPr/>
        <p:txBody>
          <a:bodyPr/>
          <a:lstStyle/>
          <a:p>
            <a:r>
              <a:rPr lang="en-US" dirty="0" smtClean="0"/>
              <a:t>Developing Opportunities for Members</a:t>
            </a:r>
          </a:p>
          <a:p>
            <a:r>
              <a:rPr lang="en-US" dirty="0" smtClean="0"/>
              <a:t>Tax, Audit &amp; Accounting, Real Estate, Latin America, IT, Marketing, Membership, </a:t>
            </a:r>
            <a:r>
              <a:rPr lang="en-US" dirty="0" err="1" smtClean="0"/>
              <a:t>ProYou</a:t>
            </a:r>
            <a:r>
              <a:rPr lang="en-US" dirty="0" smtClean="0"/>
              <a:t>, New Services. Sponsorship</a:t>
            </a:r>
            <a:endParaRPr lang="en-US" dirty="0"/>
          </a:p>
        </p:txBody>
      </p:sp>
      <p:sp>
        <p:nvSpPr>
          <p:cNvPr id="4" name="TextBox 3"/>
          <p:cNvSpPr txBox="1"/>
          <p:nvPr/>
        </p:nvSpPr>
        <p:spPr>
          <a:xfrm>
            <a:off x="0" y="-1"/>
            <a:ext cx="12192000" cy="1368000"/>
          </a:xfrm>
          <a:prstGeom prst="rect">
            <a:avLst/>
          </a:prstGeom>
          <a:solidFill>
            <a:schemeClr val="tx1"/>
          </a:solidFill>
        </p:spPr>
        <p:txBody>
          <a:bodyPr wrap="square" rtlCol="0">
            <a:spAutoFit/>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6861" y="409131"/>
            <a:ext cx="6973824" cy="713232"/>
          </a:xfrm>
          <a:prstGeom prst="rect">
            <a:avLst/>
          </a:prstGeom>
        </p:spPr>
      </p:pic>
      <p:sp>
        <p:nvSpPr>
          <p:cNvPr id="6" name="TextBox 5"/>
          <p:cNvSpPr txBox="1"/>
          <p:nvPr/>
        </p:nvSpPr>
        <p:spPr>
          <a:xfrm>
            <a:off x="0" y="6440557"/>
            <a:ext cx="12192000" cy="417443"/>
          </a:xfrm>
          <a:prstGeom prst="rect">
            <a:avLst/>
          </a:prstGeom>
          <a:pattFill prst="pct50">
            <a:fgClr>
              <a:srgbClr val="4A82C4"/>
            </a:fgClr>
            <a:bgClr>
              <a:schemeClr val="bg1"/>
            </a:bgClr>
          </a:pattFill>
        </p:spPr>
        <p:txBody>
          <a:bodyPr wrap="square" rtlCol="0">
            <a:spAutoFit/>
          </a:bodyPr>
          <a:lstStyle/>
          <a:p>
            <a:endParaRPr lang="en-US"/>
          </a:p>
        </p:txBody>
      </p:sp>
    </p:spTree>
    <p:extLst>
      <p:ext uri="{BB962C8B-B14F-4D97-AF65-F5344CB8AC3E}">
        <p14:creationId xmlns:p14="http://schemas.microsoft.com/office/powerpoint/2010/main" val="136455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17235"/>
            <a:ext cx="10515600" cy="2459728"/>
          </a:xfrm>
        </p:spPr>
        <p:txBody>
          <a:bodyPr>
            <a:normAutofit/>
          </a:bodyPr>
          <a:lstStyle/>
          <a:p>
            <a:pPr marL="0" indent="0" algn="ctr">
              <a:buNone/>
            </a:pPr>
            <a:r>
              <a:rPr lang="en-US" sz="8000" dirty="0" smtClean="0">
                <a:solidFill>
                  <a:schemeClr val="accent4"/>
                </a:solidFill>
              </a:rPr>
              <a:t>NEW WEBSITE</a:t>
            </a:r>
            <a:endParaRPr lang="en-US" sz="8000" dirty="0">
              <a:solidFill>
                <a:schemeClr val="accent4"/>
              </a:solidFill>
            </a:endParaRPr>
          </a:p>
        </p:txBody>
      </p:sp>
      <p:sp>
        <p:nvSpPr>
          <p:cNvPr id="4" name="Title 3"/>
          <p:cNvSpPr txBox="1">
            <a:spLocks noGrp="1"/>
          </p:cNvSpPr>
          <p:nvPr>
            <p:ph type="title"/>
          </p:nvPr>
        </p:nvSpPr>
        <p:spPr>
          <a:prstGeom prst="rect">
            <a:avLst/>
          </a:prstGeom>
          <a:solidFill>
            <a:schemeClr val="tx1"/>
          </a:solidFill>
        </p:spPr>
        <p:txBody>
          <a:bodyPr wrap="square" rtlCol="0">
            <a:spAutoFit/>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6861" y="409131"/>
            <a:ext cx="6973824" cy="713232"/>
          </a:xfrm>
          <a:prstGeom prst="rect">
            <a:avLst/>
          </a:prstGeom>
        </p:spPr>
      </p:pic>
    </p:spTree>
    <p:extLst>
      <p:ext uri="{BB962C8B-B14F-4D97-AF65-F5344CB8AC3E}">
        <p14:creationId xmlns:p14="http://schemas.microsoft.com/office/powerpoint/2010/main" val="22204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67999"/>
            <a:ext cx="9144000" cy="1005302"/>
          </a:xfrm>
        </p:spPr>
        <p:txBody>
          <a:bodyPr/>
          <a:lstStyle/>
          <a:p>
            <a:r>
              <a:rPr lang="en-US" b="1" dirty="0" smtClean="0">
                <a:solidFill>
                  <a:schemeClr val="accent5">
                    <a:lumMod val="20000"/>
                    <a:lumOff val="80000"/>
                  </a:schemeClr>
                </a:solidFill>
                <a:latin typeface="Century Gothic" charset="0"/>
                <a:ea typeface="Century Gothic" charset="0"/>
                <a:cs typeface="Century Gothic" charset="0"/>
              </a:rPr>
              <a:t>Webinars</a:t>
            </a:r>
            <a:endParaRPr lang="en-US" b="1" dirty="0">
              <a:solidFill>
                <a:schemeClr val="accent5">
                  <a:lumMod val="20000"/>
                  <a:lumOff val="80000"/>
                </a:schemeClr>
              </a:solidFill>
              <a:latin typeface="Century Gothic" charset="0"/>
              <a:ea typeface="Century Gothic" charset="0"/>
              <a:cs typeface="Century Gothic" charset="0"/>
            </a:endParaRPr>
          </a:p>
        </p:txBody>
      </p:sp>
      <p:sp>
        <p:nvSpPr>
          <p:cNvPr id="3" name="Subtitle 2"/>
          <p:cNvSpPr>
            <a:spLocks noGrp="1"/>
          </p:cNvSpPr>
          <p:nvPr>
            <p:ph type="subTitle" idx="1"/>
          </p:nvPr>
        </p:nvSpPr>
        <p:spPr>
          <a:xfrm>
            <a:off x="397565" y="2490362"/>
            <a:ext cx="11290852" cy="4367637"/>
          </a:xfrm>
        </p:spPr>
        <p:txBody>
          <a:bodyPr>
            <a:noAutofit/>
          </a:bodyPr>
          <a:lstStyle/>
          <a:p>
            <a:pPr algn="l"/>
            <a:r>
              <a:rPr lang="en-CA" sz="2000" b="1" dirty="0"/>
              <a:t>June </a:t>
            </a:r>
            <a:r>
              <a:rPr lang="en-CA" sz="2000" b="1" dirty="0" smtClean="0"/>
              <a:t>7/8 </a:t>
            </a:r>
            <a:r>
              <a:rPr lang="en-CA" sz="2000" b="1" dirty="0"/>
              <a:t>– Business Valuation – An Intermediate Look.  Learn why it’s not just ‘1 Times Gross’ or ‘5 Times Net’ anymore.</a:t>
            </a:r>
            <a:endParaRPr lang="en-CA" sz="2000" dirty="0"/>
          </a:p>
          <a:p>
            <a:pPr algn="l"/>
            <a:r>
              <a:rPr lang="en-CA" sz="2000" b="1" dirty="0"/>
              <a:t>Presented by Don DeGrazia, </a:t>
            </a:r>
            <a:r>
              <a:rPr lang="en-CA" sz="2000" b="1" dirty="0" smtClean="0"/>
              <a:t>CPA/ABF/CFF</a:t>
            </a:r>
            <a:r>
              <a:rPr lang="en-CA" sz="2000" dirty="0"/>
              <a:t> </a:t>
            </a:r>
            <a:r>
              <a:rPr lang="en-CA" sz="2000" dirty="0" smtClean="0"/>
              <a:t>- </a:t>
            </a:r>
            <a:r>
              <a:rPr lang="en-CA" sz="2000" b="1" dirty="0" smtClean="0"/>
              <a:t>Gold </a:t>
            </a:r>
            <a:r>
              <a:rPr lang="en-CA" sz="2000" b="1" dirty="0"/>
              <a:t>Gerstein Group LLP</a:t>
            </a:r>
            <a:endParaRPr lang="en-CA" sz="2000" dirty="0"/>
          </a:p>
          <a:p>
            <a:pPr algn="l"/>
            <a:r>
              <a:rPr lang="en-CA" sz="2000" b="1" dirty="0"/>
              <a:t> </a:t>
            </a:r>
            <a:endParaRPr lang="en-CA" sz="1000" dirty="0"/>
          </a:p>
          <a:p>
            <a:pPr algn="l"/>
            <a:r>
              <a:rPr lang="en-CA" sz="2000" b="1" dirty="0" smtClean="0"/>
              <a:t>September 27/28</a:t>
            </a:r>
            <a:r>
              <a:rPr lang="en-CA" sz="2000" b="1" baseline="30000" dirty="0" smtClean="0"/>
              <a:t>th</a:t>
            </a:r>
            <a:r>
              <a:rPr lang="en-CA" sz="2000" b="1" dirty="0"/>
              <a:t> – International Tax.  </a:t>
            </a:r>
            <a:endParaRPr lang="en-CA" sz="2000" b="1" dirty="0" smtClean="0"/>
          </a:p>
          <a:p>
            <a:pPr algn="l"/>
            <a:r>
              <a:rPr lang="en-CA" sz="2000" b="1" dirty="0" smtClean="0"/>
              <a:t>A </a:t>
            </a:r>
            <a:r>
              <a:rPr lang="en-CA" sz="2000" b="1" dirty="0"/>
              <a:t>recap of the best content from the September 2017 International Tax Conference in Malta.</a:t>
            </a:r>
            <a:endParaRPr lang="en-CA" sz="2000" dirty="0"/>
          </a:p>
          <a:p>
            <a:pPr algn="l"/>
            <a:r>
              <a:rPr lang="en-CA" sz="2000" b="1" dirty="0"/>
              <a:t>Presented by Franz Schweiger, Managing </a:t>
            </a:r>
            <a:r>
              <a:rPr lang="en-CA" sz="2000" b="1" dirty="0" smtClean="0"/>
              <a:t>Partner/Director</a:t>
            </a:r>
            <a:r>
              <a:rPr lang="en-CA" sz="2000" dirty="0"/>
              <a:t> </a:t>
            </a:r>
            <a:r>
              <a:rPr lang="en-CA" sz="2000" dirty="0" smtClean="0"/>
              <a:t>- </a:t>
            </a:r>
            <a:r>
              <a:rPr lang="en-CA" sz="2000" b="1" dirty="0" smtClean="0"/>
              <a:t>BF </a:t>
            </a:r>
            <a:r>
              <a:rPr lang="en-CA" sz="2000" b="1" dirty="0"/>
              <a:t>Consulting </a:t>
            </a:r>
            <a:r>
              <a:rPr lang="en-CA" sz="2000" b="1" dirty="0" err="1"/>
              <a:t>Wirtschaftsprüfungs</a:t>
            </a:r>
            <a:r>
              <a:rPr lang="en-CA" sz="2000" b="1" dirty="0"/>
              <a:t> GmbH</a:t>
            </a:r>
            <a:endParaRPr lang="en-CA" sz="2000" dirty="0"/>
          </a:p>
          <a:p>
            <a:pPr algn="l"/>
            <a:r>
              <a:rPr lang="en-CA" sz="2000" b="1" dirty="0"/>
              <a:t> </a:t>
            </a:r>
            <a:endParaRPr lang="en-CA" sz="800" dirty="0"/>
          </a:p>
          <a:p>
            <a:pPr algn="l"/>
            <a:r>
              <a:rPr lang="en-CA" sz="2000" b="1" dirty="0"/>
              <a:t>November  </a:t>
            </a:r>
            <a:r>
              <a:rPr lang="en-CA" sz="2000" b="1" dirty="0" smtClean="0"/>
              <a:t>14/15 </a:t>
            </a:r>
            <a:r>
              <a:rPr lang="en-CA" sz="2000" b="1" dirty="0"/>
              <a:t>– Lease Rules</a:t>
            </a:r>
            <a:endParaRPr lang="en-CA" sz="2000" dirty="0"/>
          </a:p>
          <a:p>
            <a:pPr algn="l"/>
            <a:r>
              <a:rPr lang="en-CA" sz="2000" b="1" dirty="0"/>
              <a:t>Presented by Steve Austin, CPA</a:t>
            </a:r>
            <a:r>
              <a:rPr lang="en-CA" sz="2000" dirty="0"/>
              <a:t>  </a:t>
            </a:r>
            <a:r>
              <a:rPr lang="en-CA" sz="2000" b="1" dirty="0" smtClean="0"/>
              <a:t>and Kristin </a:t>
            </a:r>
            <a:r>
              <a:rPr lang="en-CA" sz="2000" b="1" dirty="0" err="1" smtClean="0"/>
              <a:t>Matkowsky</a:t>
            </a:r>
            <a:r>
              <a:rPr lang="en-CA" sz="2000" b="1" smtClean="0"/>
              <a:t> - Swenson </a:t>
            </a:r>
            <a:r>
              <a:rPr lang="en-CA" sz="2000" b="1" dirty="0"/>
              <a:t>Advisors, LLP</a:t>
            </a:r>
            <a:endParaRPr lang="en-CA" sz="2000" dirty="0"/>
          </a:p>
        </p:txBody>
      </p:sp>
      <p:sp>
        <p:nvSpPr>
          <p:cNvPr id="4" name="TextBox 3"/>
          <p:cNvSpPr txBox="1"/>
          <p:nvPr/>
        </p:nvSpPr>
        <p:spPr>
          <a:xfrm>
            <a:off x="32942" y="-1"/>
            <a:ext cx="12192000" cy="1368000"/>
          </a:xfrm>
          <a:prstGeom prst="rect">
            <a:avLst/>
          </a:prstGeom>
          <a:solidFill>
            <a:schemeClr val="tx1"/>
          </a:solidFill>
        </p:spPr>
        <p:txBody>
          <a:bodyPr wrap="square" rtlCol="0">
            <a:spAutoFit/>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
        <p:nvSpPr>
          <p:cNvPr id="6" name="TextBox 5"/>
          <p:cNvSpPr txBox="1"/>
          <p:nvPr/>
        </p:nvSpPr>
        <p:spPr>
          <a:xfrm>
            <a:off x="0" y="6440557"/>
            <a:ext cx="12192000" cy="417443"/>
          </a:xfrm>
          <a:prstGeom prst="rect">
            <a:avLst/>
          </a:prstGeom>
          <a:pattFill prst="pct50">
            <a:fgClr>
              <a:srgbClr val="4A82C4"/>
            </a:fgClr>
            <a:bgClr>
              <a:schemeClr val="bg1"/>
            </a:bgClr>
          </a:pattFill>
        </p:spPr>
        <p:txBody>
          <a:bodyPr wrap="square" rtlCol="0">
            <a:spAutoFit/>
          </a:bodyPr>
          <a:lstStyle/>
          <a:p>
            <a:endParaRPr lang="en-US"/>
          </a:p>
        </p:txBody>
      </p:sp>
    </p:spTree>
    <p:extLst>
      <p:ext uri="{BB962C8B-B14F-4D97-AF65-F5344CB8AC3E}">
        <p14:creationId xmlns:p14="http://schemas.microsoft.com/office/powerpoint/2010/main" val="213810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5269"/>
            <a:ext cx="9144000" cy="1104693"/>
          </a:xfrm>
        </p:spPr>
        <p:txBody>
          <a:bodyPr>
            <a:normAutofit fontScale="90000"/>
          </a:bodyPr>
          <a:lstStyle/>
          <a:p>
            <a:r>
              <a:rPr lang="en-US" b="1" dirty="0" smtClean="0">
                <a:latin typeface="Century Gothic" charset="0"/>
                <a:ea typeface="Century Gothic" charset="0"/>
                <a:cs typeface="Century Gothic" charset="0"/>
              </a:rPr>
              <a:t>Working Together Provides More Opportunities</a:t>
            </a:r>
            <a:endParaRPr lang="en-US" b="1" dirty="0">
              <a:latin typeface="Century Gothic" charset="0"/>
              <a:ea typeface="Century Gothic" charset="0"/>
              <a:cs typeface="Century Gothic" charset="0"/>
            </a:endParaRPr>
          </a:p>
        </p:txBody>
      </p:sp>
      <p:sp>
        <p:nvSpPr>
          <p:cNvPr id="3" name="Subtitle 2"/>
          <p:cNvSpPr>
            <a:spLocks noGrp="1"/>
          </p:cNvSpPr>
          <p:nvPr>
            <p:ph type="subTitle" idx="1"/>
          </p:nvPr>
        </p:nvSpPr>
        <p:spPr>
          <a:xfrm>
            <a:off x="1524000" y="4135193"/>
            <a:ext cx="9144000" cy="1655762"/>
          </a:xfrm>
        </p:spPr>
        <p:txBody>
          <a:bodyPr>
            <a:normAutofit lnSpcReduction="10000"/>
          </a:bodyPr>
          <a:lstStyle/>
          <a:p>
            <a:r>
              <a:rPr lang="en-US" sz="2000" dirty="0" smtClean="0"/>
              <a:t>Melbourne, Vancouver, Toronto, Montreal, Hong Kong, Shanghai, Bogota, Paris, Berlin, Dusseldorf, Munich, Mumbai, Dublin, Tel Aviv, Milan, Mexico City, Amsterdam, Auckland, Panama City, Puerto Rico, Moscow, Singapore, Barcelona, Madrid, Zurich, Istanbul, Birmingham, London, Albany, Atlanta, Boston, Chicago, Cleveland, Fairfield, Los Angeles, Miami, New York, Philadelphia, San Diego, Houston, Seattle, Springfield, St. Louis</a:t>
            </a:r>
          </a:p>
          <a:p>
            <a:endParaRPr lang="en-US" sz="3200" dirty="0"/>
          </a:p>
        </p:txBody>
      </p:sp>
      <p:sp>
        <p:nvSpPr>
          <p:cNvPr id="4" name="TextBox 3"/>
          <p:cNvSpPr txBox="1"/>
          <p:nvPr/>
        </p:nvSpPr>
        <p:spPr>
          <a:xfrm>
            <a:off x="0" y="0"/>
            <a:ext cx="12192000" cy="1368000"/>
          </a:xfrm>
          <a:prstGeom prst="rect">
            <a:avLst/>
          </a:prstGeom>
          <a:solidFill>
            <a:schemeClr val="tx1"/>
          </a:solidFill>
        </p:spPr>
        <p:txBody>
          <a:bodyPr wrap="square" rtlCol="0">
            <a:spAutoFit/>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
        <p:nvSpPr>
          <p:cNvPr id="6" name="TextBox 5"/>
          <p:cNvSpPr txBox="1"/>
          <p:nvPr/>
        </p:nvSpPr>
        <p:spPr>
          <a:xfrm>
            <a:off x="0" y="6440557"/>
            <a:ext cx="12192000" cy="417443"/>
          </a:xfrm>
          <a:prstGeom prst="rect">
            <a:avLst/>
          </a:prstGeom>
          <a:pattFill prst="pct50">
            <a:fgClr>
              <a:srgbClr val="4A82C4"/>
            </a:fgClr>
            <a:bgClr>
              <a:schemeClr val="bg1"/>
            </a:bgClr>
          </a:pattFill>
        </p:spPr>
        <p:txBody>
          <a:bodyPr wrap="square" rtlCol="0">
            <a:spAutoFit/>
          </a:bodyPr>
          <a:lstStyle/>
          <a:p>
            <a:endParaRPr lang="en-US"/>
          </a:p>
        </p:txBody>
      </p:sp>
    </p:spTree>
    <p:extLst>
      <p:ext uri="{BB962C8B-B14F-4D97-AF65-F5344CB8AC3E}">
        <p14:creationId xmlns:p14="http://schemas.microsoft.com/office/powerpoint/2010/main" val="127833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SEPARATE YOURSELF FROM OTHER FIRMS</a:t>
            </a:r>
          </a:p>
          <a:p>
            <a:r>
              <a:rPr lang="en-US" dirty="0" smtClean="0"/>
              <a:t>Cantonese				French (un </a:t>
            </a:r>
            <a:r>
              <a:rPr lang="en-US" dirty="0" err="1" smtClean="0"/>
              <a:t>peu</a:t>
            </a:r>
            <a:r>
              <a:rPr lang="en-US" dirty="0" smtClean="0"/>
              <a:t>)</a:t>
            </a:r>
          </a:p>
          <a:p>
            <a:r>
              <a:rPr lang="en-US" dirty="0" smtClean="0"/>
              <a:t>Mandarin				Russian</a:t>
            </a:r>
          </a:p>
          <a:p>
            <a:r>
              <a:rPr lang="en-US" dirty="0" smtClean="0"/>
              <a:t>Hindi				Ukrainian</a:t>
            </a:r>
          </a:p>
          <a:p>
            <a:r>
              <a:rPr lang="en-US" dirty="0" smtClean="0"/>
              <a:t>Malayalam				English (all versions – Canadian, Irish…)</a:t>
            </a:r>
          </a:p>
          <a:p>
            <a:r>
              <a:rPr lang="en-US" dirty="0" smtClean="0"/>
              <a:t>Korean</a:t>
            </a:r>
          </a:p>
          <a:p>
            <a:r>
              <a:rPr lang="en-US" dirty="0" smtClean="0"/>
              <a:t>Vietnamese</a:t>
            </a:r>
          </a:p>
          <a:p>
            <a:r>
              <a:rPr lang="en-US" dirty="0" smtClean="0"/>
              <a:t>Hebrew</a:t>
            </a:r>
          </a:p>
          <a:p>
            <a:r>
              <a:rPr lang="en-US" dirty="0" smtClean="0"/>
              <a:t>German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
        <p:nvSpPr>
          <p:cNvPr id="5" name="Title 4"/>
          <p:cNvSpPr txBox="1">
            <a:spLocks noGrp="1"/>
          </p:cNvSpPr>
          <p:nvPr>
            <p:ph type="title"/>
          </p:nvPr>
        </p:nvSpPr>
        <p:spPr>
          <a:prstGeom prst="rect">
            <a:avLst/>
          </a:prstGeom>
          <a:solidFill>
            <a:schemeClr val="tx1"/>
          </a:solidFill>
        </p:spPr>
        <p:txBody>
          <a:bodyPr wrap="square" rtlCol="0">
            <a:spAutoFit/>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1488" y="561531"/>
            <a:ext cx="6973824" cy="713232"/>
          </a:xfrm>
          <a:prstGeom prst="rect">
            <a:avLst/>
          </a:prstGeom>
        </p:spPr>
      </p:pic>
    </p:spTree>
    <p:extLst>
      <p:ext uri="{BB962C8B-B14F-4D97-AF65-F5344CB8AC3E}">
        <p14:creationId xmlns:p14="http://schemas.microsoft.com/office/powerpoint/2010/main" val="416829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Disruption = Opportunities</a:t>
            </a:r>
          </a:p>
          <a:p>
            <a:r>
              <a:rPr lang="en-US" dirty="0" smtClean="0"/>
              <a:t>Think Outside Your Comfort Zone</a:t>
            </a:r>
          </a:p>
          <a:p>
            <a:r>
              <a:rPr lang="en-US" dirty="0" smtClean="0"/>
              <a:t>New Members = Stronger Organization – Everyone is on the Membership Committee</a:t>
            </a:r>
          </a:p>
          <a:p>
            <a:r>
              <a:rPr lang="en-US" dirty="0" smtClean="0"/>
              <a:t>Communications and Marketing</a:t>
            </a:r>
          </a:p>
          <a:p>
            <a:r>
              <a:rPr lang="en-US" dirty="0" smtClean="0"/>
              <a:t>Digital Directory</a:t>
            </a:r>
          </a:p>
          <a:p>
            <a:r>
              <a:rPr lang="en-US" dirty="0" smtClean="0"/>
              <a:t>Lease Accounting and </a:t>
            </a:r>
            <a:r>
              <a:rPr lang="en-US" dirty="0" err="1" smtClean="0"/>
              <a:t>Cresa</a:t>
            </a:r>
            <a:endParaRPr lang="en-US" dirty="0" smtClean="0"/>
          </a:p>
          <a:p>
            <a:r>
              <a:rPr lang="en-US" dirty="0" smtClean="0"/>
              <a:t>Alliance of Business Lawyers</a:t>
            </a:r>
          </a:p>
          <a:p>
            <a:r>
              <a:rPr lang="en-US" dirty="0" smtClean="0"/>
              <a:t>Council of International Investigators</a:t>
            </a:r>
            <a:endParaRPr lang="en-US" dirty="0"/>
          </a:p>
        </p:txBody>
      </p:sp>
      <p:sp>
        <p:nvSpPr>
          <p:cNvPr id="4" name="Title 3"/>
          <p:cNvSpPr txBox="1">
            <a:spLocks noGrp="1"/>
          </p:cNvSpPr>
          <p:nvPr>
            <p:ph type="title"/>
          </p:nvPr>
        </p:nvSpPr>
        <p:spPr>
          <a:prstGeom prst="rect">
            <a:avLst/>
          </a:prstGeom>
          <a:solidFill>
            <a:schemeClr val="tx1"/>
          </a:solidFill>
        </p:spPr>
        <p:txBody>
          <a:bodyPr wrap="square" rtlCol="0">
            <a:spAutoFit/>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Tree>
    <p:extLst>
      <p:ext uri="{BB962C8B-B14F-4D97-AF65-F5344CB8AC3E}">
        <p14:creationId xmlns:p14="http://schemas.microsoft.com/office/powerpoint/2010/main" val="2990797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617" y="1122363"/>
            <a:ext cx="10714383" cy="2387600"/>
          </a:xfrm>
        </p:spPr>
        <p:txBody>
          <a:bodyPr/>
          <a:lstStyle/>
          <a:p>
            <a:r>
              <a:rPr lang="en-US" b="1" dirty="0" smtClean="0">
                <a:solidFill>
                  <a:srgbClr val="C00000"/>
                </a:solidFill>
                <a:latin typeface="Century Gothic" charset="0"/>
                <a:ea typeface="Century Gothic" charset="0"/>
                <a:cs typeface="Century Gothic" charset="0"/>
              </a:rPr>
              <a:t>Starwood Points Program</a:t>
            </a:r>
            <a:endParaRPr lang="en-US" b="1" dirty="0">
              <a:solidFill>
                <a:srgbClr val="C00000"/>
              </a:solidFill>
              <a:latin typeface="Century Gothic" charset="0"/>
              <a:ea typeface="Century Gothic" charset="0"/>
              <a:cs typeface="Century Gothic" charset="0"/>
            </a:endParaRPr>
          </a:p>
        </p:txBody>
      </p:sp>
      <p:sp>
        <p:nvSpPr>
          <p:cNvPr id="3" name="Subtitle 2"/>
          <p:cNvSpPr>
            <a:spLocks noGrp="1"/>
          </p:cNvSpPr>
          <p:nvPr>
            <p:ph type="subTitle" idx="1"/>
          </p:nvPr>
        </p:nvSpPr>
        <p:spPr>
          <a:xfrm>
            <a:off x="1524000" y="3509963"/>
            <a:ext cx="9144000" cy="2684958"/>
          </a:xfrm>
        </p:spPr>
        <p:txBody>
          <a:bodyPr>
            <a:normAutofit lnSpcReduction="10000"/>
          </a:bodyPr>
          <a:lstStyle/>
          <a:p>
            <a:endParaRPr lang="en-US" sz="3200" dirty="0" smtClean="0"/>
          </a:p>
          <a:p>
            <a:r>
              <a:rPr lang="en-US" sz="3200" dirty="0" smtClean="0"/>
              <a:t>See </a:t>
            </a:r>
            <a:r>
              <a:rPr lang="en-US" sz="3200" dirty="0"/>
              <a:t>h</a:t>
            </a:r>
            <a:r>
              <a:rPr lang="en-US" sz="3200" dirty="0" smtClean="0"/>
              <a:t>andout in your folder</a:t>
            </a:r>
            <a:endParaRPr lang="en-US" sz="3200" dirty="0"/>
          </a:p>
          <a:p>
            <a:r>
              <a:rPr lang="en-US" sz="3200" dirty="0" smtClean="0"/>
              <a:t>Our SET number is #10031809</a:t>
            </a:r>
          </a:p>
          <a:p>
            <a:r>
              <a:rPr lang="en-US" sz="3200" dirty="0" smtClean="0"/>
              <a:t>We need to accumulate qualifying room nights first</a:t>
            </a:r>
          </a:p>
          <a:p>
            <a:r>
              <a:rPr lang="en-US" sz="3200" dirty="0" smtClean="0"/>
              <a:t>Discounted Rates / Points / Upgrades</a:t>
            </a:r>
            <a:endParaRPr lang="en-US" sz="3200" dirty="0"/>
          </a:p>
        </p:txBody>
      </p:sp>
      <p:sp>
        <p:nvSpPr>
          <p:cNvPr id="4" name="TextBox 3"/>
          <p:cNvSpPr txBox="1"/>
          <p:nvPr/>
        </p:nvSpPr>
        <p:spPr>
          <a:xfrm>
            <a:off x="0" y="-1"/>
            <a:ext cx="12192000" cy="1368000"/>
          </a:xfrm>
          <a:prstGeom prst="rect">
            <a:avLst/>
          </a:prstGeom>
          <a:solidFill>
            <a:schemeClr val="tx1"/>
          </a:solidFill>
        </p:spPr>
        <p:txBody>
          <a:bodyPr wrap="square" rtlCol="0">
            <a:spAutoFit/>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088" y="409131"/>
            <a:ext cx="6973824" cy="713232"/>
          </a:xfrm>
          <a:prstGeom prst="rect">
            <a:avLst/>
          </a:prstGeom>
        </p:spPr>
      </p:pic>
      <p:sp>
        <p:nvSpPr>
          <p:cNvPr id="6" name="TextBox 5"/>
          <p:cNvSpPr txBox="1"/>
          <p:nvPr/>
        </p:nvSpPr>
        <p:spPr>
          <a:xfrm>
            <a:off x="0" y="6440557"/>
            <a:ext cx="12192000" cy="417443"/>
          </a:xfrm>
          <a:prstGeom prst="rect">
            <a:avLst/>
          </a:prstGeom>
          <a:pattFill prst="pct50">
            <a:fgClr>
              <a:srgbClr val="4A82C4"/>
            </a:fgClr>
            <a:bgClr>
              <a:schemeClr val="bg1"/>
            </a:bgClr>
          </a:pattFill>
        </p:spPr>
        <p:txBody>
          <a:bodyPr wrap="square" rtlCol="0">
            <a:spAutoFit/>
          </a:bodyPr>
          <a:lstStyle/>
          <a:p>
            <a:endParaRPr lang="en-US"/>
          </a:p>
        </p:txBody>
      </p:sp>
    </p:spTree>
    <p:extLst>
      <p:ext uri="{BB962C8B-B14F-4D97-AF65-F5344CB8AC3E}">
        <p14:creationId xmlns:p14="http://schemas.microsoft.com/office/powerpoint/2010/main" val="20144002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222</Words>
  <Application>Microsoft Office PowerPoint</Application>
  <PresentationFormat>Benutzerdefiniert</PresentationFormat>
  <Paragraphs>42</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Office Theme</vt:lpstr>
      <vt:lpstr>GLOBAL REPORT</vt:lpstr>
      <vt:lpstr>Committees / SIGS</vt:lpstr>
      <vt:lpstr>PowerPoint-Präsentation</vt:lpstr>
      <vt:lpstr>Webinars</vt:lpstr>
      <vt:lpstr>Working Together Provides More Opportunities</vt:lpstr>
      <vt:lpstr>PowerPoint-Präsentation</vt:lpstr>
      <vt:lpstr>PowerPoint-Präsentation</vt:lpstr>
      <vt:lpstr>Starwood Points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REPORT</dc:title>
  <dc:creator>Laurie Daschuk</dc:creator>
  <cp:lastModifiedBy>Lenovo</cp:lastModifiedBy>
  <cp:revision>15</cp:revision>
  <dcterms:created xsi:type="dcterms:W3CDTF">2017-05-11T01:28:06Z</dcterms:created>
  <dcterms:modified xsi:type="dcterms:W3CDTF">2017-06-18T16:06:15Z</dcterms:modified>
</cp:coreProperties>
</file>