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61" r:id="rId3"/>
    <p:sldId id="262" r:id="rId4"/>
    <p:sldId id="263" r:id="rId5"/>
    <p:sldId id="257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3" autoAdjust="0"/>
    <p:restoredTop sz="94604" autoAdjust="0"/>
  </p:normalViewPr>
  <p:slideViewPr>
    <p:cSldViewPr>
      <p:cViewPr>
        <p:scale>
          <a:sx n="94" d="100"/>
          <a:sy n="94" d="100"/>
        </p:scale>
        <p:origin x="-4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C70EA-301A-4718-A107-630502325445}" type="datetimeFigureOut">
              <a:rPr lang="en-IE" smtClean="0"/>
              <a:t>22/06/2017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B9426-7447-46D7-B11A-4A62794E2B0E}" type="slidenum">
              <a:rPr lang="en-IE" smtClean="0"/>
              <a:t>‹Nr.›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48911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B9426-7447-46D7-B11A-4A62794E2B0E}" type="slidenum">
              <a:rPr lang="en-IE" smtClean="0"/>
              <a:t>1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2896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5F25B-4BCC-43CA-A55C-2EEF66C26B32}" type="datetimeFigureOut">
              <a:rPr lang="en-IE" smtClean="0"/>
              <a:t>22/06/2017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DD87-D6AC-4B8C-A502-1D1104ECB02F}" type="slidenum">
              <a:rPr lang="en-IE" smtClean="0"/>
              <a:t>‹Nr.›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5F25B-4BCC-43CA-A55C-2EEF66C26B32}" type="datetimeFigureOut">
              <a:rPr lang="en-IE" smtClean="0"/>
              <a:t>22/06/2017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DD87-D6AC-4B8C-A502-1D1104ECB02F}" type="slidenum">
              <a:rPr lang="en-IE" smtClean="0"/>
              <a:t>‹Nr.›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5F25B-4BCC-43CA-A55C-2EEF66C26B32}" type="datetimeFigureOut">
              <a:rPr lang="en-IE" smtClean="0"/>
              <a:t>22/06/2017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DD87-D6AC-4B8C-A502-1D1104ECB02F}" type="slidenum">
              <a:rPr lang="en-IE" smtClean="0"/>
              <a:t>‹Nr.›</a:t>
            </a:fld>
            <a:endParaRPr lang="en-IE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5F25B-4BCC-43CA-A55C-2EEF66C26B32}" type="datetimeFigureOut">
              <a:rPr lang="en-IE" smtClean="0"/>
              <a:t>22/06/2017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DD87-D6AC-4B8C-A502-1D1104ECB02F}" type="slidenum">
              <a:rPr lang="en-IE" smtClean="0"/>
              <a:t>‹Nr.›</a:t>
            </a:fld>
            <a:endParaRPr lang="en-IE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5F25B-4BCC-43CA-A55C-2EEF66C26B32}" type="datetimeFigureOut">
              <a:rPr lang="en-IE" smtClean="0"/>
              <a:t>22/06/2017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DD87-D6AC-4B8C-A502-1D1104ECB02F}" type="slidenum">
              <a:rPr lang="en-IE" smtClean="0"/>
              <a:t>‹Nr.›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5F25B-4BCC-43CA-A55C-2EEF66C26B32}" type="datetimeFigureOut">
              <a:rPr lang="en-IE" smtClean="0"/>
              <a:t>22/06/2017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DD87-D6AC-4B8C-A502-1D1104ECB02F}" type="slidenum">
              <a:rPr lang="en-IE" smtClean="0"/>
              <a:t>‹Nr.›</a:t>
            </a:fld>
            <a:endParaRPr lang="en-IE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5F25B-4BCC-43CA-A55C-2EEF66C26B32}" type="datetimeFigureOut">
              <a:rPr lang="en-IE" smtClean="0"/>
              <a:t>22/06/2017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DD87-D6AC-4B8C-A502-1D1104ECB02F}" type="slidenum">
              <a:rPr lang="en-IE" smtClean="0"/>
              <a:t>‹Nr.›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5F25B-4BCC-43CA-A55C-2EEF66C26B32}" type="datetimeFigureOut">
              <a:rPr lang="en-IE" smtClean="0"/>
              <a:t>22/06/2017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DD87-D6AC-4B8C-A502-1D1104ECB02F}" type="slidenum">
              <a:rPr lang="en-IE" smtClean="0"/>
              <a:t>‹Nr.›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5F25B-4BCC-43CA-A55C-2EEF66C26B32}" type="datetimeFigureOut">
              <a:rPr lang="en-IE" smtClean="0"/>
              <a:t>22/06/2017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DD87-D6AC-4B8C-A502-1D1104ECB02F}" type="slidenum">
              <a:rPr lang="en-IE" smtClean="0"/>
              <a:t>‹Nr.›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5F25B-4BCC-43CA-A55C-2EEF66C26B32}" type="datetimeFigureOut">
              <a:rPr lang="en-IE" smtClean="0"/>
              <a:t>22/06/2017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DD87-D6AC-4B8C-A502-1D1104ECB02F}" type="slidenum">
              <a:rPr lang="en-IE" smtClean="0"/>
              <a:t>‹Nr.›</a:t>
            </a:fld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5F25B-4BCC-43CA-A55C-2EEF66C26B32}" type="datetimeFigureOut">
              <a:rPr lang="en-IE" smtClean="0"/>
              <a:t>22/06/2017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DD87-D6AC-4B8C-A502-1D1104ECB02F}" type="slidenum">
              <a:rPr lang="en-IE" smtClean="0"/>
              <a:t>‹Nr.›</a:t>
            </a:fld>
            <a:endParaRPr lang="en-I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215F25B-4BCC-43CA-A55C-2EEF66C26B32}" type="datetimeFigureOut">
              <a:rPr lang="en-IE" smtClean="0"/>
              <a:t>22/06/2017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902DD87-D6AC-4B8C-A502-1D1104ECB02F}" type="slidenum">
              <a:rPr lang="en-IE" smtClean="0"/>
              <a:t>‹Nr.›</a:t>
            </a:fld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kc.i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IE" b="1" dirty="0" smtClean="0"/>
              <a:t>NKC</a:t>
            </a: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Business &amp; Taxation Consultants</a:t>
            </a:r>
            <a:br>
              <a:rPr lang="en-IE" dirty="0" smtClean="0"/>
            </a:b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IE" dirty="0"/>
          </a:p>
          <a:p>
            <a:r>
              <a:rPr lang="en-IE" sz="1900" dirty="0" smtClean="0"/>
              <a:t>Introduction/background </a:t>
            </a:r>
          </a:p>
          <a:p>
            <a:endParaRPr lang="en-IE" sz="1900" dirty="0" smtClean="0"/>
          </a:p>
          <a:p>
            <a:r>
              <a:rPr lang="en-IE" sz="1900" dirty="0" smtClean="0"/>
              <a:t>3 partners /30 staff /3 offices</a:t>
            </a:r>
          </a:p>
          <a:p>
            <a:endParaRPr lang="en-IE" sz="1900" dirty="0"/>
          </a:p>
          <a:p>
            <a:r>
              <a:rPr lang="en-IE" sz="1900" dirty="0" smtClean="0"/>
              <a:t>Fluency in English, Polish, Italian</a:t>
            </a:r>
          </a:p>
          <a:p>
            <a:endParaRPr lang="en-IE" sz="1900" dirty="0" smtClean="0"/>
          </a:p>
          <a:p>
            <a:r>
              <a:rPr lang="en-IE" sz="1900" dirty="0" smtClean="0"/>
              <a:t>Audit Partners: Neville Kavanagh (FCA) &amp; Rory O’Dwyer (FCCA)</a:t>
            </a:r>
          </a:p>
          <a:p>
            <a:pPr marL="0" indent="0">
              <a:buNone/>
            </a:pPr>
            <a:endParaRPr lang="en-IE" sz="1900" dirty="0" smtClean="0"/>
          </a:p>
          <a:p>
            <a:r>
              <a:rPr lang="en-IE" sz="1900" dirty="0" smtClean="0"/>
              <a:t>Tax Partner: Jeff Byrne (AITI)</a:t>
            </a:r>
            <a:endParaRPr lang="en-IE" sz="1900" dirty="0"/>
          </a:p>
        </p:txBody>
      </p:sp>
      <p:pic>
        <p:nvPicPr>
          <p:cNvPr id="6" name="Content Placeholder 5" descr="Picture"/>
          <p:cNvPicPr>
            <a:picLocks noGrp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780928"/>
            <a:ext cx="3168352" cy="3168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31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1844824"/>
            <a:ext cx="7408333" cy="4104456"/>
          </a:xfrm>
        </p:spPr>
        <p:txBody>
          <a:bodyPr>
            <a:normAutofit fontScale="25000" lnSpcReduction="20000"/>
          </a:bodyPr>
          <a:lstStyle/>
          <a:p>
            <a:r>
              <a:rPr lang="en-IE" sz="7200" dirty="0" smtClean="0"/>
              <a:t>Audit &amp; Assurance</a:t>
            </a:r>
            <a:endParaRPr lang="en-IE" sz="7000" dirty="0" smtClean="0"/>
          </a:p>
          <a:p>
            <a:endParaRPr lang="en-IE" sz="2100" dirty="0" smtClean="0"/>
          </a:p>
          <a:p>
            <a:r>
              <a:rPr lang="en-IE" sz="7200" dirty="0" smtClean="0"/>
              <a:t>Tax </a:t>
            </a:r>
          </a:p>
          <a:p>
            <a:pPr lvl="1"/>
            <a:r>
              <a:rPr lang="en-IE" sz="5600" dirty="0" smtClean="0"/>
              <a:t>Tax compliance and advisory (personal/ corporate)</a:t>
            </a:r>
          </a:p>
          <a:p>
            <a:pPr lvl="1"/>
            <a:r>
              <a:rPr lang="en-IE" sz="5600" dirty="0" smtClean="0"/>
              <a:t>Tax planning/structure/succession </a:t>
            </a:r>
          </a:p>
          <a:p>
            <a:pPr lvl="1"/>
            <a:r>
              <a:rPr lang="en-IE" sz="5600" dirty="0" smtClean="0"/>
              <a:t>Inward investment  to Ireland </a:t>
            </a:r>
          </a:p>
          <a:p>
            <a:pPr lvl="1"/>
            <a:r>
              <a:rPr lang="en-IE" sz="5600" dirty="0" smtClean="0"/>
              <a:t>Payroll bureau/VAT compliance/RCT (CIS) compliance</a:t>
            </a:r>
          </a:p>
          <a:p>
            <a:pPr lvl="1"/>
            <a:endParaRPr lang="en-IE" sz="5600" dirty="0" smtClean="0"/>
          </a:p>
          <a:p>
            <a:endParaRPr lang="en-IE" sz="2100" dirty="0" smtClean="0"/>
          </a:p>
          <a:p>
            <a:r>
              <a:rPr lang="en-IE" sz="7200" dirty="0" smtClean="0"/>
              <a:t>Business consultancy </a:t>
            </a:r>
            <a:endParaRPr lang="en-IE" sz="2100" dirty="0" smtClean="0"/>
          </a:p>
          <a:p>
            <a:pPr lvl="1"/>
            <a:r>
              <a:rPr lang="en-IE" sz="5600" dirty="0" smtClean="0"/>
              <a:t>Fundraising </a:t>
            </a:r>
          </a:p>
          <a:p>
            <a:pPr lvl="1"/>
            <a:r>
              <a:rPr lang="en-IE" sz="5600" dirty="0" smtClean="0"/>
              <a:t>Due diligence</a:t>
            </a:r>
          </a:p>
          <a:p>
            <a:pPr lvl="1"/>
            <a:r>
              <a:rPr lang="en-IE" sz="5600" dirty="0" smtClean="0"/>
              <a:t>Valuation</a:t>
            </a:r>
          </a:p>
          <a:p>
            <a:pPr lvl="1"/>
            <a:r>
              <a:rPr lang="en-IE" sz="5600" dirty="0" smtClean="0"/>
              <a:t>IT systems </a:t>
            </a:r>
          </a:p>
          <a:p>
            <a:endParaRPr lang="en-IE" sz="5800" dirty="0" smtClean="0"/>
          </a:p>
          <a:p>
            <a:r>
              <a:rPr lang="en-IE" sz="7200" dirty="0" smtClean="0"/>
              <a:t>Outsource accounting </a:t>
            </a:r>
          </a:p>
          <a:p>
            <a:pPr lvl="1"/>
            <a:r>
              <a:rPr lang="en-IE" sz="5600" dirty="0" smtClean="0"/>
              <a:t>Full outsource </a:t>
            </a:r>
          </a:p>
          <a:p>
            <a:pPr lvl="1"/>
            <a:r>
              <a:rPr lang="en-IE" sz="5600" dirty="0" smtClean="0"/>
              <a:t>Management accounts &amp; KPI reporting</a:t>
            </a:r>
          </a:p>
          <a:p>
            <a:pPr lvl="1"/>
            <a:r>
              <a:rPr lang="en-IE" sz="5600" dirty="0" smtClean="0"/>
              <a:t>Other business support services </a:t>
            </a:r>
          </a:p>
          <a:p>
            <a:pPr lvl="1"/>
            <a:r>
              <a:rPr lang="en-IE" sz="5600" dirty="0" smtClean="0"/>
              <a:t>Company secretarial services </a:t>
            </a:r>
            <a:endParaRPr lang="en-IE" sz="5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Services  </a:t>
            </a:r>
            <a:endParaRPr lang="en-IE" dirty="0"/>
          </a:p>
        </p:txBody>
      </p:sp>
      <p:pic>
        <p:nvPicPr>
          <p:cNvPr id="4" name="Picture 3" descr="New Im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5643563"/>
            <a:ext cx="1676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606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492896"/>
            <a:ext cx="7408333" cy="3450696"/>
          </a:xfrm>
        </p:spPr>
        <p:txBody>
          <a:bodyPr>
            <a:normAutofit/>
          </a:bodyPr>
          <a:lstStyle/>
          <a:p>
            <a:r>
              <a:rPr lang="en-IE" sz="1900" dirty="0" smtClean="0"/>
              <a:t>Focus on owner managed business </a:t>
            </a:r>
          </a:p>
          <a:p>
            <a:endParaRPr lang="en-IE" sz="1900" dirty="0" smtClean="0"/>
          </a:p>
          <a:p>
            <a:r>
              <a:rPr lang="en-IE" sz="1900" dirty="0" smtClean="0"/>
              <a:t>Large cohort of cross jurisdictional businesses </a:t>
            </a:r>
          </a:p>
          <a:p>
            <a:endParaRPr lang="en-IE" sz="1900" dirty="0"/>
          </a:p>
          <a:p>
            <a:r>
              <a:rPr lang="en-IE" sz="1900" dirty="0" smtClean="0"/>
              <a:t>Sectors – Retail/ Service / Hospitality/ Investment  Holding Companies / Tech/ Renewable/ Construction/ Distilleries, etc. </a:t>
            </a:r>
          </a:p>
          <a:p>
            <a:endParaRPr lang="en-IE" sz="1900" dirty="0"/>
          </a:p>
          <a:p>
            <a:r>
              <a:rPr lang="en-IE" sz="1900" dirty="0" smtClean="0"/>
              <a:t>Domestic clients spread across the country </a:t>
            </a:r>
          </a:p>
          <a:p>
            <a:endParaRPr lang="en-IE" sz="1900" dirty="0" smtClean="0"/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Clients/Sectors </a:t>
            </a:r>
            <a:endParaRPr lang="en-IE" dirty="0"/>
          </a:p>
        </p:txBody>
      </p:sp>
      <p:pic>
        <p:nvPicPr>
          <p:cNvPr id="4" name="Picture 3" descr="New Im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5643563"/>
            <a:ext cx="1676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130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204864"/>
            <a:ext cx="7408333" cy="3450696"/>
          </a:xfrm>
        </p:spPr>
        <p:txBody>
          <a:bodyPr>
            <a:normAutofit/>
          </a:bodyPr>
          <a:lstStyle/>
          <a:p>
            <a:r>
              <a:rPr lang="en-IE" sz="1900" dirty="0" smtClean="0"/>
              <a:t>High quality advisory  and client support services</a:t>
            </a:r>
          </a:p>
          <a:p>
            <a:endParaRPr lang="en-IE" sz="1900" dirty="0"/>
          </a:p>
          <a:p>
            <a:r>
              <a:rPr lang="en-IE" sz="1900" dirty="0" smtClean="0"/>
              <a:t>Partners take a personal interest in clients with a holistic view to providing a value add service offering</a:t>
            </a:r>
          </a:p>
          <a:p>
            <a:endParaRPr lang="en-IE" sz="1900" dirty="0" smtClean="0"/>
          </a:p>
          <a:p>
            <a:r>
              <a:rPr lang="en-IE" sz="1900" dirty="0" smtClean="0"/>
              <a:t>All staff committed to a focus on  providing a quality service and excellent customer care </a:t>
            </a:r>
          </a:p>
          <a:p>
            <a:endParaRPr lang="en-IE" sz="1900" dirty="0"/>
          </a:p>
          <a:p>
            <a:r>
              <a:rPr lang="en-IE" sz="1900" dirty="0" smtClean="0"/>
              <a:t>Awareness amongst the team as to who pays our wages – </a:t>
            </a:r>
          </a:p>
          <a:p>
            <a:pPr marL="0" indent="0">
              <a:buNone/>
            </a:pPr>
            <a:r>
              <a:rPr lang="en-IE" sz="1900" dirty="0"/>
              <a:t>	</a:t>
            </a:r>
            <a:r>
              <a:rPr lang="en-IE" sz="1900" dirty="0" smtClean="0"/>
              <a:t>“…. we are only as good as our last interaction….”</a:t>
            </a:r>
            <a:endParaRPr lang="en-IE" sz="1900" dirty="0"/>
          </a:p>
          <a:p>
            <a:endParaRPr lang="en-IE" sz="1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252728"/>
          </a:xfrm>
        </p:spPr>
        <p:txBody>
          <a:bodyPr>
            <a:normAutofit/>
          </a:bodyPr>
          <a:lstStyle/>
          <a:p>
            <a:r>
              <a:rPr lang="en-IE" dirty="0" smtClean="0"/>
              <a:t>Key selling points</a:t>
            </a:r>
            <a:endParaRPr lang="en-IE" dirty="0"/>
          </a:p>
        </p:txBody>
      </p:sp>
      <p:pic>
        <p:nvPicPr>
          <p:cNvPr id="4" name="Picture 3" descr="New Im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5643563"/>
            <a:ext cx="1676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603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492896"/>
            <a:ext cx="7408333" cy="3450696"/>
          </a:xfrm>
        </p:spPr>
        <p:txBody>
          <a:bodyPr>
            <a:normAutofit/>
          </a:bodyPr>
          <a:lstStyle/>
          <a:p>
            <a:r>
              <a:rPr lang="en-IE" sz="1900" dirty="0" smtClean="0">
                <a:cs typeface="Arial" panose="020B0604020202020204" pitchFamily="34" charset="0"/>
              </a:rPr>
              <a:t>Needed a reputable international network </a:t>
            </a:r>
          </a:p>
          <a:p>
            <a:endParaRPr lang="en-IE" sz="1900" dirty="0" smtClean="0">
              <a:cs typeface="Arial" panose="020B0604020202020204" pitchFamily="34" charset="0"/>
            </a:endParaRPr>
          </a:p>
          <a:p>
            <a:r>
              <a:rPr lang="en-IE" sz="1900" dirty="0" smtClean="0">
                <a:cs typeface="Arial" panose="020B0604020202020204" pitchFamily="34" charset="0"/>
              </a:rPr>
              <a:t>Client and business development driven </a:t>
            </a:r>
          </a:p>
          <a:p>
            <a:endParaRPr lang="en-IE" sz="1900" dirty="0" smtClean="0">
              <a:cs typeface="Arial" panose="020B0604020202020204" pitchFamily="34" charset="0"/>
            </a:endParaRPr>
          </a:p>
          <a:p>
            <a:r>
              <a:rPr lang="en-IE" sz="1900" dirty="0" smtClean="0">
                <a:cs typeface="Arial" panose="020B0604020202020204" pitchFamily="34" charset="0"/>
              </a:rPr>
              <a:t>We are an organisation that can offer a high quality service for inbound business </a:t>
            </a:r>
          </a:p>
          <a:p>
            <a:endParaRPr lang="en-IE" sz="1900" dirty="0" smtClean="0">
              <a:cs typeface="Arial" panose="020B0604020202020204" pitchFamily="34" charset="0"/>
            </a:endParaRPr>
          </a:p>
          <a:p>
            <a:r>
              <a:rPr lang="en-IE" sz="1900" dirty="0" smtClean="0">
                <a:cs typeface="Arial" panose="020B0604020202020204" pitchFamily="34" charset="0"/>
              </a:rPr>
              <a:t>Need to be able to reach out to experts and service providers in other jurisdictions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Why Integra?</a:t>
            </a:r>
            <a:endParaRPr lang="en-IE" dirty="0"/>
          </a:p>
        </p:txBody>
      </p:sp>
      <p:pic>
        <p:nvPicPr>
          <p:cNvPr id="4" name="Picture 3" descr="New Im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5643563"/>
            <a:ext cx="1676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674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Office Locations</a:t>
            </a:r>
          </a:p>
          <a:p>
            <a:pPr lvl="1"/>
            <a:r>
              <a:rPr lang="en-IE" dirty="0" smtClean="0"/>
              <a:t>HQ - Parkwest, Dublin 12 (30 mins from Dublin Airport)</a:t>
            </a:r>
          </a:p>
          <a:p>
            <a:pPr lvl="1"/>
            <a:r>
              <a:rPr lang="en-IE" dirty="0" smtClean="0"/>
              <a:t>Newbridge, Co Kildare</a:t>
            </a:r>
          </a:p>
          <a:p>
            <a:pPr lvl="1"/>
            <a:r>
              <a:rPr lang="en-IE" dirty="0" smtClean="0"/>
              <a:t>Bray, Co Wicklow</a:t>
            </a:r>
          </a:p>
          <a:p>
            <a:pPr lvl="1"/>
            <a:endParaRPr lang="en-IE" dirty="0"/>
          </a:p>
          <a:p>
            <a:pPr marL="301943" lvl="1" indent="0">
              <a:buNone/>
            </a:pPr>
            <a:r>
              <a:rPr lang="en-IE" dirty="0" smtClean="0">
                <a:hlinkClick r:id="rId2"/>
              </a:rPr>
              <a:t>www.nkc.ie</a:t>
            </a:r>
            <a:endParaRPr lang="en-IE" dirty="0" smtClean="0"/>
          </a:p>
          <a:p>
            <a:pPr marL="301943" lvl="1" indent="0">
              <a:buNone/>
            </a:pPr>
            <a:endParaRPr lang="en-IE" dirty="0" smtClean="0"/>
          </a:p>
          <a:p>
            <a:pPr marL="301943" lvl="1" indent="0">
              <a:buNone/>
            </a:pP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Where you can find us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600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256</Words>
  <Application>Microsoft Office PowerPoint</Application>
  <PresentationFormat>Bildschirmpräsentation (4:3)</PresentationFormat>
  <Paragraphs>67</Paragraphs>
  <Slides>6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Waveform</vt:lpstr>
      <vt:lpstr>NKC Business &amp; Taxation Consultants </vt:lpstr>
      <vt:lpstr>Services  </vt:lpstr>
      <vt:lpstr>Clients/Sectors </vt:lpstr>
      <vt:lpstr>Key selling points</vt:lpstr>
      <vt:lpstr>Why Integra?</vt:lpstr>
      <vt:lpstr>Where you can find us</vt:lpstr>
    </vt:vector>
  </TitlesOfParts>
  <Company>NKC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Claffey</dc:creator>
  <cp:lastModifiedBy>Lenovo</cp:lastModifiedBy>
  <cp:revision>32</cp:revision>
  <dcterms:created xsi:type="dcterms:W3CDTF">2016-09-09T09:50:13Z</dcterms:created>
  <dcterms:modified xsi:type="dcterms:W3CDTF">2017-06-22T04:27:52Z</dcterms:modified>
</cp:coreProperties>
</file>