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9"/>
  </p:notesMasterIdLst>
  <p:sldIdLst>
    <p:sldId id="274" r:id="rId2"/>
    <p:sldId id="315" r:id="rId3"/>
    <p:sldId id="286" r:id="rId4"/>
    <p:sldId id="285" r:id="rId5"/>
    <p:sldId id="305" r:id="rId6"/>
    <p:sldId id="327" r:id="rId7"/>
    <p:sldId id="325" r:id="rId8"/>
    <p:sldId id="304" r:id="rId9"/>
    <p:sldId id="320" r:id="rId10"/>
    <p:sldId id="317" r:id="rId11"/>
    <p:sldId id="316" r:id="rId12"/>
    <p:sldId id="321" r:id="rId13"/>
    <p:sldId id="323" r:id="rId14"/>
    <p:sldId id="324" r:id="rId15"/>
    <p:sldId id="318" r:id="rId16"/>
    <p:sldId id="326" r:id="rId17"/>
    <p:sldId id="264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3BDD"/>
    <a:srgbClr val="1A2F64"/>
    <a:srgbClr val="031D40"/>
    <a:srgbClr val="0E1D41"/>
    <a:srgbClr val="DA370A"/>
    <a:srgbClr val="008F00"/>
    <a:srgbClr val="30805B"/>
    <a:srgbClr val="C040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21"/>
    <p:restoredTop sz="86463"/>
  </p:normalViewPr>
  <p:slideViewPr>
    <p:cSldViewPr snapToGrid="0" snapToObjects="1">
      <p:cViewPr varScale="1">
        <p:scale>
          <a:sx n="110" d="100"/>
          <a:sy n="110" d="100"/>
        </p:scale>
        <p:origin x="2400" y="1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C1E441-810F-E548-AECB-39A034E6D999}" type="datetimeFigureOut">
              <a:rPr lang="en-US" smtClean="0"/>
              <a:t>5/15/19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280F69-E122-FE46-92FB-686E002944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746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/>
              <a:t>NYT </a:t>
            </a:r>
            <a:br>
              <a:rPr lang="es-ES_tradnl" dirty="0"/>
            </a:br>
            <a:r>
              <a:rPr lang="es-ES_tradnl" dirty="0" err="1"/>
              <a:t>Tariffs</a:t>
            </a:r>
            <a:r>
              <a:rPr lang="es-ES_tradnl" dirty="0"/>
              <a:t> </a:t>
            </a:r>
            <a:r>
              <a:rPr lang="es-ES_tradnl" dirty="0" err="1"/>
              <a:t>go</a:t>
            </a:r>
            <a:r>
              <a:rPr lang="es-ES_tradnl" dirty="0"/>
              <a:t> </a:t>
            </a:r>
            <a:r>
              <a:rPr lang="es-ES_tradnl" dirty="0" err="1"/>
              <a:t>billion</a:t>
            </a:r>
            <a:r>
              <a:rPr lang="es-ES_tradnl" dirty="0"/>
              <a:t> US </a:t>
            </a:r>
            <a:r>
              <a:rPr lang="es-ES_tradnl" dirty="0" err="1"/>
              <a:t>goods</a:t>
            </a:r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280F69-E122-FE46-92FB-686E0029446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4708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 err="1"/>
              <a:t>Trade</a:t>
            </a:r>
            <a:r>
              <a:rPr lang="es-ES_tradnl" dirty="0"/>
              <a:t> </a:t>
            </a:r>
            <a:r>
              <a:rPr lang="es-ES_tradnl" dirty="0" err="1"/>
              <a:t>war</a:t>
            </a:r>
            <a:r>
              <a:rPr lang="es-ES_tradnl" dirty="0"/>
              <a:t> China vs US, </a:t>
            </a:r>
            <a:r>
              <a:rPr lang="es-ES_tradnl" dirty="0" err="1"/>
              <a:t>instantlly</a:t>
            </a:r>
            <a:r>
              <a:rPr lang="es-ES_tradnl" dirty="0"/>
              <a:t> </a:t>
            </a:r>
            <a:r>
              <a:rPr lang="es-ES_tradnl" dirty="0" err="1"/>
              <a:t>benefits</a:t>
            </a:r>
            <a:r>
              <a:rPr lang="es-ES_tradnl" dirty="0"/>
              <a:t> </a:t>
            </a:r>
            <a:r>
              <a:rPr lang="es-ES_tradnl" dirty="0" err="1"/>
              <a:t>Mexico</a:t>
            </a:r>
            <a:r>
              <a:rPr lang="es-ES_tradnl" dirty="0"/>
              <a:t>. (China </a:t>
            </a:r>
            <a:r>
              <a:rPr lang="es-ES_tradnl" dirty="0" err="1"/>
              <a:t>competitor</a:t>
            </a:r>
            <a:r>
              <a:rPr lang="es-ES_tradnl" dirty="0"/>
              <a:t>)</a:t>
            </a:r>
            <a:br>
              <a:rPr lang="es-ES_tradnl" dirty="0"/>
            </a:br>
            <a:r>
              <a:rPr lang="es-ES_tradnl" dirty="0"/>
              <a:t>Long </a:t>
            </a:r>
            <a:r>
              <a:rPr lang="es-ES_tradnl" dirty="0" err="1"/>
              <a:t>term</a:t>
            </a:r>
            <a:r>
              <a:rPr lang="es-ES_tradnl" dirty="0"/>
              <a:t> </a:t>
            </a:r>
            <a:r>
              <a:rPr lang="es-ES_tradnl" dirty="0" err="1"/>
              <a:t>affects</a:t>
            </a:r>
            <a:r>
              <a:rPr lang="es-ES_tradnl" dirty="0"/>
              <a:t> global </a:t>
            </a:r>
            <a:r>
              <a:rPr lang="es-ES_tradnl" dirty="0" err="1"/>
              <a:t>trade</a:t>
            </a:r>
            <a:r>
              <a:rPr lang="es-ES_tradnl" dirty="0"/>
              <a:t>. </a:t>
            </a:r>
          </a:p>
          <a:p>
            <a:endParaRPr lang="es-ES_tradnl" dirty="0"/>
          </a:p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280F69-E122-FE46-92FB-686E0029446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2794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 err="1"/>
              <a:t>Border</a:t>
            </a:r>
            <a:r>
              <a:rPr lang="es-ES_tradnl" dirty="0"/>
              <a:t> </a:t>
            </a:r>
            <a:r>
              <a:rPr lang="es-ES_tradnl" dirty="0" err="1"/>
              <a:t>is</a:t>
            </a:r>
            <a:r>
              <a:rPr lang="es-ES_tradnl" dirty="0"/>
              <a:t> open </a:t>
            </a:r>
            <a:r>
              <a:rPr lang="es-ES_tradnl" dirty="0" err="1"/>
              <a:t>for</a:t>
            </a:r>
            <a:r>
              <a:rPr lang="es-ES_tradnl" dirty="0"/>
              <a:t> legal </a:t>
            </a:r>
            <a:r>
              <a:rPr lang="es-ES_tradnl" dirty="0" err="1"/>
              <a:t>immigration</a:t>
            </a:r>
            <a:r>
              <a:rPr lang="es-ES_tradnl" dirty="0"/>
              <a:t>.</a:t>
            </a:r>
          </a:p>
          <a:p>
            <a:endParaRPr lang="es-ES_tradnl" dirty="0"/>
          </a:p>
          <a:p>
            <a:r>
              <a:rPr lang="es-ES_tradnl" dirty="0" err="1"/>
              <a:t>What</a:t>
            </a:r>
            <a:r>
              <a:rPr lang="es-ES_tradnl" dirty="0"/>
              <a:t> </a:t>
            </a:r>
            <a:r>
              <a:rPr lang="es-ES_tradnl" dirty="0" err="1"/>
              <a:t>is</a:t>
            </a:r>
            <a:r>
              <a:rPr lang="es-ES_tradnl" dirty="0"/>
              <a:t> </a:t>
            </a:r>
            <a:r>
              <a:rPr lang="es-ES_tradnl" dirty="0" err="1"/>
              <a:t>good</a:t>
            </a:r>
            <a:r>
              <a:rPr lang="es-ES_tradnl" dirty="0"/>
              <a:t> in </a:t>
            </a:r>
            <a:r>
              <a:rPr lang="es-ES_tradnl" dirty="0" err="1"/>
              <a:t>Mexico</a:t>
            </a:r>
            <a:r>
              <a:rPr lang="es-ES_tradnl" dirty="0"/>
              <a:t> </a:t>
            </a:r>
            <a:r>
              <a:rPr lang="es-ES_tradnl" dirty="0" err="1"/>
              <a:t>is</a:t>
            </a:r>
            <a:r>
              <a:rPr lang="es-ES_tradnl" dirty="0"/>
              <a:t> Free </a:t>
            </a:r>
            <a:r>
              <a:rPr lang="es-ES_tradnl" dirty="0" err="1"/>
              <a:t>Trade</a:t>
            </a:r>
            <a:r>
              <a:rPr lang="es-ES_tradnl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280F69-E122-FE46-92FB-686E0029446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0712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/>
              <a:t>Mexico spoke about modernization; U.S. about renegotiation.</a:t>
            </a:r>
          </a:p>
          <a:p>
            <a:endParaRPr lang="en-US" noProof="0" dirty="0"/>
          </a:p>
          <a:p>
            <a:r>
              <a:rPr lang="en-US" noProof="0" dirty="0"/>
              <a:t>Regional competitiveness certainty due of law inclusive trade.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280F69-E122-FE46-92FB-686E0029446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7928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/>
              <a:t>U.S. said we´re </a:t>
            </a:r>
            <a:r>
              <a:rPr lang="en-US" noProof="0" dirty="0" err="1"/>
              <a:t>disciminated</a:t>
            </a:r>
            <a:r>
              <a:rPr lang="en-US" noProof="0" dirty="0"/>
              <a:t>, so proposed local courts. </a:t>
            </a:r>
          </a:p>
          <a:p>
            <a:endParaRPr lang="en-US" noProof="0" dirty="0"/>
          </a:p>
          <a:p>
            <a:r>
              <a:rPr lang="en-US" noProof="0" dirty="0"/>
              <a:t>If fighting with mike Tyson, do it with gloves.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280F69-E122-FE46-92FB-686E0029446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7703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/>
              <a:t>Mexico: Elimination of steel and aluminum tariffs by section 232 </a:t>
            </a:r>
            <a:r>
              <a:rPr lang="en-US" b="1" noProof="0" dirty="0"/>
              <a:t>LOADED WEAPON. </a:t>
            </a:r>
            <a:endParaRPr lang="en-US" noProof="0" dirty="0"/>
          </a:p>
          <a:p>
            <a:endParaRPr lang="en-US" noProof="0" dirty="0"/>
          </a:p>
          <a:p>
            <a:r>
              <a:rPr lang="es-ES_tradnl" dirty="0" err="1"/>
              <a:t>Canada</a:t>
            </a:r>
            <a:r>
              <a:rPr lang="es-ES_tradnl" dirty="0"/>
              <a:t>: </a:t>
            </a:r>
            <a:r>
              <a:rPr lang="es-ES_tradnl" dirty="0" err="1"/>
              <a:t>tariffs</a:t>
            </a:r>
            <a:r>
              <a:rPr lang="es-ES_tradnl" dirty="0"/>
              <a:t> </a:t>
            </a:r>
            <a:r>
              <a:rPr lang="es-ES_tradnl" dirty="0" err="1"/>
              <a:t>for</a:t>
            </a:r>
            <a:r>
              <a:rPr lang="es-ES_tradnl" dirty="0"/>
              <a:t> Steel and </a:t>
            </a:r>
            <a:r>
              <a:rPr lang="es-ES_tradnl" dirty="0" err="1"/>
              <a:t>aluminum</a:t>
            </a:r>
            <a:r>
              <a:rPr lang="es-ES_tradnl" dirty="0"/>
              <a:t> </a:t>
            </a:r>
            <a:r>
              <a:rPr lang="es-ES_tradnl" b="1" dirty="0"/>
              <a:t>FIRM REQUIREMENT. </a:t>
            </a:r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280F69-E122-FE46-92FB-686E0029446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3672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/>
              <a:t>MX. </a:t>
            </a:r>
            <a:r>
              <a:rPr lang="es-ES_tradnl" dirty="0" err="1"/>
              <a:t>Move</a:t>
            </a:r>
            <a:r>
              <a:rPr lang="es-ES_tradnl" dirty="0"/>
              <a:t> </a:t>
            </a:r>
            <a:r>
              <a:rPr lang="es-ES_tradnl" dirty="0" err="1"/>
              <a:t>Economid</a:t>
            </a:r>
            <a:r>
              <a:rPr lang="es-ES_tradnl" dirty="0"/>
              <a:t> </a:t>
            </a:r>
            <a:r>
              <a:rPr lang="es-ES_tradnl" dirty="0" err="1"/>
              <a:t>players</a:t>
            </a:r>
            <a:r>
              <a:rPr lang="es-ES_tradnl" dirty="0"/>
              <a:t> in U.S.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280F69-E122-FE46-92FB-686E0029446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8098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/>
              <a:t>Anti-corruption</a:t>
            </a:r>
          </a:p>
          <a:p>
            <a:endParaRPr lang="en-US" noProof="0" dirty="0"/>
          </a:p>
          <a:p>
            <a:r>
              <a:rPr lang="en-US" noProof="0" dirty="0"/>
              <a:t>Commitment of the three countries to eliminate corrupt practices. The principles and provisions included is International Conventions are acknowledge and ratified. </a:t>
            </a:r>
          </a:p>
          <a:p>
            <a:endParaRPr lang="en-US" noProof="0" dirty="0"/>
          </a:p>
          <a:p>
            <a:r>
              <a:rPr lang="en-US" noProof="0" dirty="0"/>
              <a:t>Obligation to improve the integrity of the public officials, by implementing: </a:t>
            </a:r>
            <a:br>
              <a:rPr lang="en-US" noProof="0" dirty="0"/>
            </a:br>
            <a:r>
              <a:rPr lang="en-US" noProof="0" dirty="0"/>
              <a:t>procedures, code of conduct, and report of crimes.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280F69-E122-FE46-92FB-686E0029446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4894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13E70C-4055-A044-9B17-3A14C2BA4851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15479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15CF0-7E4A-7A4A-BA67-5026684EC962}" type="datetimeFigureOut">
              <a:rPr lang="en-US" smtClean="0"/>
              <a:t>5/15/19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7E006-082B-084C-9F72-A3098E674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949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15CF0-7E4A-7A4A-BA67-5026684EC962}" type="datetimeFigureOut">
              <a:rPr lang="en-US" smtClean="0"/>
              <a:t>5/15/19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7E006-082B-084C-9F72-A3098E674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758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15CF0-7E4A-7A4A-BA67-5026684EC962}" type="datetimeFigureOut">
              <a:rPr lang="en-US" smtClean="0"/>
              <a:t>5/15/19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7E006-082B-084C-9F72-A3098E674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96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15CF0-7E4A-7A4A-BA67-5026684EC962}" type="datetimeFigureOut">
              <a:rPr lang="en-US" smtClean="0"/>
              <a:t>5/15/19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7E006-082B-084C-9F72-A3098E674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824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15CF0-7E4A-7A4A-BA67-5026684EC962}" type="datetimeFigureOut">
              <a:rPr lang="en-US" smtClean="0"/>
              <a:t>5/15/19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7E006-082B-084C-9F72-A3098E674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72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15CF0-7E4A-7A4A-BA67-5026684EC962}" type="datetimeFigureOut">
              <a:rPr lang="en-US" smtClean="0"/>
              <a:t>5/15/19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7E006-082B-084C-9F72-A3098E674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974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15CF0-7E4A-7A4A-BA67-5026684EC962}" type="datetimeFigureOut">
              <a:rPr lang="en-US" smtClean="0"/>
              <a:t>5/15/19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7E006-082B-084C-9F72-A3098E674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027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15CF0-7E4A-7A4A-BA67-5026684EC962}" type="datetimeFigureOut">
              <a:rPr lang="en-US" smtClean="0"/>
              <a:t>5/15/19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7E006-082B-084C-9F72-A3098E674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967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15CF0-7E4A-7A4A-BA67-5026684EC962}" type="datetimeFigureOut">
              <a:rPr lang="en-US" smtClean="0"/>
              <a:t>5/15/19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7E006-082B-084C-9F72-A3098E674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54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15CF0-7E4A-7A4A-BA67-5026684EC962}" type="datetimeFigureOut">
              <a:rPr lang="en-US" smtClean="0"/>
              <a:t>5/15/19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7E006-082B-084C-9F72-A3098E674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782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15CF0-7E4A-7A4A-BA67-5026684EC962}" type="datetimeFigureOut">
              <a:rPr lang="en-US" smtClean="0"/>
              <a:t>5/15/19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7E006-082B-084C-9F72-A3098E674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018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915CF0-7E4A-7A4A-BA67-5026684EC962}" type="datetimeFigureOut">
              <a:rPr lang="en-US" smtClean="0"/>
              <a:t>5/15/19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87E006-082B-084C-9F72-A3098E674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424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sv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svg"/><Relationship Id="rId4" Type="http://schemas.openxmlformats.org/officeDocument/2006/relationships/image" Target="../media/image20.svg"/><Relationship Id="rId9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1D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8929DC3-CDB0-4D42-B0E4-1FBC04F2EF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4882" y="2811929"/>
            <a:ext cx="5588426" cy="73809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22F99AB-DDF1-ED4B-8867-DDF38E6901BA}"/>
              </a:ext>
            </a:extLst>
          </p:cNvPr>
          <p:cNvSpPr/>
          <p:nvPr/>
        </p:nvSpPr>
        <p:spPr>
          <a:xfrm>
            <a:off x="0" y="6221507"/>
            <a:ext cx="6562165" cy="717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4AC83F7-5A82-B545-B75B-356004CFEA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137" t="54795" r="43137" b="39974"/>
          <a:stretch/>
        </p:blipFill>
        <p:spPr>
          <a:xfrm>
            <a:off x="6669741" y="6042213"/>
            <a:ext cx="2142565" cy="336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5242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25A2080-CF9A-D042-9EF5-F62328DC98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9429" t="16333" r="23582" b="61869"/>
          <a:stretch/>
        </p:blipFill>
        <p:spPr>
          <a:xfrm>
            <a:off x="2095969" y="977153"/>
            <a:ext cx="4952061" cy="1837765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861BF38-D600-E546-8F81-0DD378A1496C}"/>
              </a:ext>
            </a:extLst>
          </p:cNvPr>
          <p:cNvSpPr txBox="1"/>
          <p:nvPr/>
        </p:nvSpPr>
        <p:spPr>
          <a:xfrm>
            <a:off x="372034" y="2814918"/>
            <a:ext cx="839992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13BDD"/>
                </a:solidFill>
                <a:latin typeface="Century Gothic" panose="020B0502020202020204" pitchFamily="34" charset="0"/>
              </a:rPr>
              <a:t>U.S. – Mexico – Canada Agreement (“USMCA”)</a:t>
            </a:r>
            <a:br>
              <a:rPr lang="en-US" sz="2400" dirty="0">
                <a:solidFill>
                  <a:srgbClr val="013BDD"/>
                </a:solidFill>
                <a:latin typeface="Century Gothic" panose="020B0502020202020204" pitchFamily="34" charset="0"/>
              </a:rPr>
            </a:br>
            <a:br>
              <a:rPr lang="en-US" sz="2400" dirty="0">
                <a:solidFill>
                  <a:srgbClr val="013BDD"/>
                </a:solidFill>
                <a:latin typeface="Century Gothic" panose="020B0502020202020204" pitchFamily="34" charset="0"/>
              </a:rPr>
            </a:br>
            <a:r>
              <a:rPr lang="en-US" sz="2400" dirty="0">
                <a:solidFill>
                  <a:srgbClr val="013BDD"/>
                </a:solidFill>
                <a:latin typeface="Century Gothic" panose="020B0502020202020204" pitchFamily="34" charset="0"/>
              </a:rPr>
              <a:t>34 Chapters</a:t>
            </a:r>
            <a:br>
              <a:rPr lang="en-US" sz="2400" dirty="0">
                <a:solidFill>
                  <a:srgbClr val="013BDD"/>
                </a:solidFill>
                <a:latin typeface="Century Gothic" panose="020B0502020202020204" pitchFamily="34" charset="0"/>
              </a:rPr>
            </a:br>
            <a:r>
              <a:rPr lang="en-US" sz="3200" dirty="0">
                <a:solidFill>
                  <a:srgbClr val="013BDD"/>
                </a:solidFill>
                <a:latin typeface="Century Gothic" panose="020B0502020202020204" pitchFamily="34" charset="0"/>
              </a:rPr>
              <a:t> </a:t>
            </a:r>
            <a:r>
              <a:rPr lang="en-US" sz="1400" dirty="0">
                <a:solidFill>
                  <a:srgbClr val="013BDD"/>
                </a:solidFill>
                <a:latin typeface="Century Gothic" panose="020B0502020202020204" pitchFamily="34" charset="0"/>
              </a:rPr>
              <a:t>(14 New Chapters)</a:t>
            </a:r>
            <a:endParaRPr lang="en-US" sz="3200" dirty="0">
              <a:solidFill>
                <a:srgbClr val="013BDD"/>
              </a:solidFill>
              <a:latin typeface="Century Gothic" panose="020B0502020202020204" pitchFamily="34" charset="0"/>
            </a:endParaRPr>
          </a:p>
          <a:p>
            <a:pPr algn="ctr"/>
            <a:endParaRPr lang="en-US" sz="2400" dirty="0">
              <a:solidFill>
                <a:srgbClr val="013BDD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2400" dirty="0">
                <a:solidFill>
                  <a:srgbClr val="013BDD"/>
                </a:solidFill>
                <a:latin typeface="Century Gothic" panose="020B0502020202020204" pitchFamily="34" charset="0"/>
              </a:rPr>
              <a:t>4 Exhibits</a:t>
            </a:r>
            <a:br>
              <a:rPr lang="en-US" sz="2400" dirty="0">
                <a:solidFill>
                  <a:srgbClr val="013BDD"/>
                </a:solidFill>
                <a:latin typeface="Century Gothic" panose="020B0502020202020204" pitchFamily="34" charset="0"/>
              </a:rPr>
            </a:br>
            <a:br>
              <a:rPr lang="en-US" sz="2400" dirty="0">
                <a:solidFill>
                  <a:srgbClr val="013BDD"/>
                </a:solidFill>
                <a:latin typeface="Century Gothic" panose="020B0502020202020204" pitchFamily="34" charset="0"/>
              </a:rPr>
            </a:br>
            <a:r>
              <a:rPr lang="en-US" sz="2400" dirty="0">
                <a:solidFill>
                  <a:srgbClr val="013BDD"/>
                </a:solidFill>
                <a:latin typeface="Century Gothic" panose="020B0502020202020204" pitchFamily="34" charset="0"/>
              </a:rPr>
              <a:t>12 Side Letters</a:t>
            </a:r>
          </a:p>
        </p:txBody>
      </p:sp>
    </p:spTree>
    <p:extLst>
      <p:ext uri="{BB962C8B-B14F-4D97-AF65-F5344CB8AC3E}">
        <p14:creationId xmlns:p14="http://schemas.microsoft.com/office/powerpoint/2010/main" val="29549424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827804B-03C4-7644-9A2C-24373E4B2E71}"/>
              </a:ext>
            </a:extLst>
          </p:cNvPr>
          <p:cNvSpPr txBox="1"/>
          <p:nvPr/>
        </p:nvSpPr>
        <p:spPr>
          <a:xfrm>
            <a:off x="340658" y="1604681"/>
            <a:ext cx="4410636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1200" dirty="0">
              <a:solidFill>
                <a:srgbClr val="013BDD"/>
              </a:solidFill>
              <a:latin typeface="Century Gothic" panose="020B0502020202020204" pitchFamily="34" charset="0"/>
            </a:endParaRPr>
          </a:p>
          <a:p>
            <a:pPr algn="just"/>
            <a:endParaRPr lang="en-US" sz="1200" dirty="0">
              <a:solidFill>
                <a:srgbClr val="013BDD"/>
              </a:solidFill>
              <a:latin typeface="Century Gothic" panose="020B0502020202020204" pitchFamily="34" charset="0"/>
            </a:endParaRPr>
          </a:p>
          <a:p>
            <a:pPr algn="just"/>
            <a:r>
              <a:rPr lang="en-US" sz="1600" b="1" dirty="0">
                <a:solidFill>
                  <a:srgbClr val="013BDD"/>
                </a:solidFill>
                <a:latin typeface="Century Gothic" panose="020B0502020202020204" pitchFamily="34" charset="0"/>
              </a:rPr>
              <a:t>Background: TPP</a:t>
            </a:r>
          </a:p>
          <a:p>
            <a:pPr algn="just"/>
            <a:endParaRPr lang="en-US" sz="1100" dirty="0">
              <a:solidFill>
                <a:srgbClr val="031D40"/>
              </a:solidFill>
              <a:latin typeface="Century Gothic" panose="020B0502020202020204" pitchFamily="34" charset="0"/>
            </a:endParaRPr>
          </a:p>
          <a:p>
            <a:pPr algn="just"/>
            <a:endParaRPr lang="en-US" sz="1100" dirty="0">
              <a:solidFill>
                <a:srgbClr val="031D40"/>
              </a:solidFill>
              <a:latin typeface="Century Gothic" panose="020B0502020202020204" pitchFamily="34" charset="0"/>
            </a:endParaRPr>
          </a:p>
          <a:p>
            <a:pPr algn="just"/>
            <a:endParaRPr lang="en-US" sz="1100" dirty="0">
              <a:solidFill>
                <a:srgbClr val="031D40"/>
              </a:solidFill>
              <a:latin typeface="Century Gothic" panose="020B0502020202020204" pitchFamily="34" charset="0"/>
            </a:endParaRPr>
          </a:p>
          <a:p>
            <a:pPr algn="just"/>
            <a:r>
              <a:rPr lang="en-US" sz="1100" dirty="0">
                <a:solidFill>
                  <a:srgbClr val="031D40"/>
                </a:solidFill>
                <a:latin typeface="Century Gothic" panose="020B0502020202020204" pitchFamily="34" charset="0"/>
              </a:rPr>
              <a:t>Chapter XI – Protection over Investments (now Chapter XIV):</a:t>
            </a:r>
            <a:br>
              <a:rPr lang="en-US" sz="1100" dirty="0">
                <a:solidFill>
                  <a:srgbClr val="031D40"/>
                </a:solidFill>
                <a:latin typeface="Century Gothic" panose="020B0502020202020204" pitchFamily="34" charset="0"/>
              </a:rPr>
            </a:br>
            <a:r>
              <a:rPr lang="en-US" sz="1100" dirty="0">
                <a:solidFill>
                  <a:srgbClr val="031D40"/>
                </a:solidFill>
                <a:latin typeface="Century Gothic" panose="020B0502020202020204" pitchFamily="34" charset="0"/>
              </a:rPr>
              <a:t>Dispute settlement mechanism between an investor and each of the parties through arbitration. </a:t>
            </a:r>
          </a:p>
          <a:p>
            <a:pPr algn="just"/>
            <a:endParaRPr lang="en-US" sz="1100" dirty="0">
              <a:solidFill>
                <a:srgbClr val="031D40"/>
              </a:solidFill>
              <a:latin typeface="Century Gothic" panose="020B0502020202020204" pitchFamily="34" charset="0"/>
            </a:endParaRPr>
          </a:p>
          <a:p>
            <a:pPr algn="just"/>
            <a:endParaRPr lang="en-US" sz="1100" dirty="0">
              <a:solidFill>
                <a:srgbClr val="031D40"/>
              </a:solidFill>
              <a:latin typeface="Century Gothic" panose="020B0502020202020204" pitchFamily="34" charset="0"/>
            </a:endParaRPr>
          </a:p>
          <a:p>
            <a:pPr algn="just"/>
            <a:endParaRPr lang="en-US" sz="1100" dirty="0">
              <a:solidFill>
                <a:srgbClr val="031D40"/>
              </a:solidFill>
              <a:latin typeface="Century Gothic" panose="020B0502020202020204" pitchFamily="34" charset="0"/>
            </a:endParaRPr>
          </a:p>
          <a:p>
            <a:pPr algn="just"/>
            <a:r>
              <a:rPr lang="en-US" sz="1100" dirty="0">
                <a:solidFill>
                  <a:srgbClr val="031D40"/>
                </a:solidFill>
                <a:latin typeface="Century Gothic" panose="020B0502020202020204" pitchFamily="34" charset="0"/>
              </a:rPr>
              <a:t>U.S. Position </a:t>
            </a:r>
          </a:p>
          <a:p>
            <a:pPr algn="just"/>
            <a:endParaRPr lang="en-US" sz="1100" dirty="0">
              <a:solidFill>
                <a:srgbClr val="031D40"/>
              </a:solidFill>
              <a:latin typeface="Century Gothic" panose="020B0502020202020204" pitchFamily="34" charset="0"/>
            </a:endParaRPr>
          </a:p>
          <a:p>
            <a:pPr algn="just"/>
            <a:r>
              <a:rPr lang="en-US" sz="1100" dirty="0">
                <a:solidFill>
                  <a:srgbClr val="031D40"/>
                </a:solidFill>
                <a:latin typeface="Century Gothic" panose="020B0502020202020204" pitchFamily="34" charset="0"/>
              </a:rPr>
              <a:t>Mexico Position </a:t>
            </a:r>
          </a:p>
          <a:p>
            <a:pPr algn="just"/>
            <a:endParaRPr lang="en-US" sz="1100" dirty="0">
              <a:solidFill>
                <a:srgbClr val="031D40"/>
              </a:solidFill>
              <a:latin typeface="Century Gothic" panose="020B0502020202020204" pitchFamily="34" charset="0"/>
            </a:endParaRPr>
          </a:p>
          <a:p>
            <a:pPr algn="just"/>
            <a:r>
              <a:rPr lang="en-US" sz="1100" dirty="0">
                <a:solidFill>
                  <a:srgbClr val="031D40"/>
                </a:solidFill>
                <a:latin typeface="Century Gothic" panose="020B0502020202020204" pitchFamily="34" charset="0"/>
              </a:rPr>
              <a:t>Canada Position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C0802C2-6650-594E-B6A5-431339AC7D26}"/>
              </a:ext>
            </a:extLst>
          </p:cNvPr>
          <p:cNvSpPr/>
          <p:nvPr/>
        </p:nvSpPr>
        <p:spPr>
          <a:xfrm>
            <a:off x="0" y="5459506"/>
            <a:ext cx="5154706" cy="1398494"/>
          </a:xfrm>
          <a:prstGeom prst="rect">
            <a:avLst/>
          </a:prstGeom>
          <a:solidFill>
            <a:srgbClr val="0E1D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rgbClr val="031D40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1939A33-3D91-BD41-9CB3-71D40B0FE4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55686" t="6250"/>
          <a:stretch/>
        </p:blipFill>
        <p:spPr>
          <a:xfrm>
            <a:off x="5091952" y="-1"/>
            <a:ext cx="4052047" cy="685800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8571C7-6A3A-8547-BC32-8A5884D15C61}"/>
              </a:ext>
            </a:extLst>
          </p:cNvPr>
          <p:cNvSpPr txBox="1"/>
          <p:nvPr/>
        </p:nvSpPr>
        <p:spPr>
          <a:xfrm>
            <a:off x="340658" y="576933"/>
            <a:ext cx="44106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8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INVESTOR STATE DISPUTE RESOLUTION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1C3C26C-777C-474A-8F5E-965FA59596E1}"/>
              </a:ext>
            </a:extLst>
          </p:cNvPr>
          <p:cNvCxnSpPr/>
          <p:nvPr/>
        </p:nvCxnSpPr>
        <p:spPr>
          <a:xfrm>
            <a:off x="430306" y="2411506"/>
            <a:ext cx="84268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D3D52A6-102A-6A4F-BC16-4579F8F22359}"/>
              </a:ext>
            </a:extLst>
          </p:cNvPr>
          <p:cNvCxnSpPr/>
          <p:nvPr/>
        </p:nvCxnSpPr>
        <p:spPr>
          <a:xfrm>
            <a:off x="430306" y="3428999"/>
            <a:ext cx="84268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4958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1D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5A547-D0CE-EF43-93ED-B8F69A2B7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927" y="720984"/>
            <a:ext cx="8138271" cy="1029754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USMCA: where are we today?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63DA23-CB5E-4F40-9AD1-0DEAAC6249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3591" y="3245273"/>
            <a:ext cx="2423834" cy="1778187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Elimination of steel and aluminum tariffs by section 232 (before ratification).</a:t>
            </a:r>
          </a:p>
          <a:p>
            <a:r>
              <a:rPr lang="en-U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Labor Reform 04/30/2019 </a:t>
            </a:r>
          </a:p>
          <a:p>
            <a:endParaRPr lang="en-US" sz="1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581B9E2-3546-FA49-A2BC-4A599D58E876}"/>
              </a:ext>
            </a:extLst>
          </p:cNvPr>
          <p:cNvSpPr txBox="1">
            <a:spLocks/>
          </p:cNvSpPr>
          <p:nvPr/>
        </p:nvSpPr>
        <p:spPr>
          <a:xfrm>
            <a:off x="3237380" y="1825625"/>
            <a:ext cx="22669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_tradnl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3A51C72-DC60-CD4A-BBAA-01D97DCD39E3}"/>
              </a:ext>
            </a:extLst>
          </p:cNvPr>
          <p:cNvSpPr txBox="1">
            <a:spLocks/>
          </p:cNvSpPr>
          <p:nvPr/>
        </p:nvSpPr>
        <p:spPr>
          <a:xfrm>
            <a:off x="6043333" y="1825625"/>
            <a:ext cx="22669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_tradnl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5A1BA39-481F-3045-82EC-6DE824B76036}"/>
              </a:ext>
            </a:extLst>
          </p:cNvPr>
          <p:cNvSpPr txBox="1">
            <a:spLocks/>
          </p:cNvSpPr>
          <p:nvPr/>
        </p:nvSpPr>
        <p:spPr>
          <a:xfrm>
            <a:off x="3045759" y="3357332"/>
            <a:ext cx="2789144" cy="252504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/>
                </a:solidFill>
                <a:latin typeface="Century Gothic" panose="020B0502020202020204" pitchFamily="34" charset="0"/>
                <a:cs typeface="Angsana New" panose="02020603050405020304" pitchFamily="18" charset="-34"/>
              </a:rPr>
              <a:t>Study of the impact of the USMCA presentation, by the International Trade Commission to the US Congress.</a:t>
            </a:r>
          </a:p>
          <a:p>
            <a:r>
              <a:rPr lang="en-US" sz="1200" dirty="0">
                <a:solidFill>
                  <a:schemeClr val="bg1"/>
                </a:solidFill>
                <a:latin typeface="Century Gothic" panose="020B0502020202020204" pitchFamily="34" charset="0"/>
                <a:cs typeface="Angsana New" panose="02020603050405020304" pitchFamily="18" charset="-34"/>
              </a:rPr>
              <a:t>Tensions between the Democratic Party and the Trump Administration for domestic (Muller report) and international matters (eventual border closure with Mexico).</a:t>
            </a:r>
          </a:p>
          <a:p>
            <a:r>
              <a:rPr lang="en-US" sz="1200" dirty="0">
                <a:solidFill>
                  <a:schemeClr val="bg1"/>
                </a:solidFill>
                <a:latin typeface="Century Gothic" panose="020B0502020202020204" pitchFamily="34" charset="0"/>
                <a:cs typeface="Angsana New" panose="02020603050405020304" pitchFamily="18" charset="-34"/>
              </a:rPr>
              <a:t>President Trump´s threats to leave the USMCA. </a:t>
            </a:r>
          </a:p>
          <a:p>
            <a:endParaRPr lang="es-ES_tradnl" sz="12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es-ES_tradnl" sz="1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63DDBC7-6E5E-CA4C-B2E3-DE229AC99AEB}"/>
              </a:ext>
            </a:extLst>
          </p:cNvPr>
          <p:cNvSpPr txBox="1">
            <a:spLocks/>
          </p:cNvSpPr>
          <p:nvPr/>
        </p:nvSpPr>
        <p:spPr>
          <a:xfrm>
            <a:off x="6453467" y="3419893"/>
            <a:ext cx="2576233" cy="239992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Tariffs for steel and aluminum by section 232 (before ratification).</a:t>
            </a:r>
          </a:p>
          <a:p>
            <a:r>
              <a:rPr lang="en-U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Legislative session until June 15.</a:t>
            </a:r>
          </a:p>
          <a:p>
            <a:r>
              <a:rPr lang="en-U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Times of ratification for the USMCA by the US Congress.</a:t>
            </a:r>
          </a:p>
          <a:p>
            <a:r>
              <a:rPr lang="en-U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Federal elections in October 2019</a:t>
            </a:r>
          </a:p>
          <a:p>
            <a:endParaRPr lang="en-US" sz="1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3BB095A-1862-C342-91B8-1CB3B208D3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310" y="2473570"/>
            <a:ext cx="979274" cy="5596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57DAFF-9454-484A-82A9-428CC49522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0472" y="2492676"/>
            <a:ext cx="1050894" cy="5533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9E7EC20-5EAC-004A-AF16-E00DAEAD8B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9302" y="2473570"/>
            <a:ext cx="1144933" cy="57246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FDDFC76-AC71-9D48-A3D6-73EA3437AA6B}"/>
              </a:ext>
            </a:extLst>
          </p:cNvPr>
          <p:cNvSpPr/>
          <p:nvPr/>
        </p:nvSpPr>
        <p:spPr>
          <a:xfrm>
            <a:off x="263398" y="3062749"/>
            <a:ext cx="68296" cy="2898780"/>
          </a:xfrm>
          <a:prstGeom prst="rect">
            <a:avLst/>
          </a:prstGeom>
          <a:solidFill>
            <a:srgbClr val="013B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7D986F-61E6-AA47-8748-A6C28D4EF71C}"/>
              </a:ext>
            </a:extLst>
          </p:cNvPr>
          <p:cNvSpPr/>
          <p:nvPr/>
        </p:nvSpPr>
        <p:spPr>
          <a:xfrm>
            <a:off x="2961775" y="3062749"/>
            <a:ext cx="68296" cy="2898780"/>
          </a:xfrm>
          <a:prstGeom prst="rect">
            <a:avLst/>
          </a:prstGeom>
          <a:solidFill>
            <a:srgbClr val="013B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2E830E3-ACDA-8F4C-B067-1E79D7E084F2}"/>
              </a:ext>
            </a:extLst>
          </p:cNvPr>
          <p:cNvSpPr/>
          <p:nvPr/>
        </p:nvSpPr>
        <p:spPr>
          <a:xfrm>
            <a:off x="6269750" y="3062749"/>
            <a:ext cx="68296" cy="2898780"/>
          </a:xfrm>
          <a:prstGeom prst="rect">
            <a:avLst/>
          </a:prstGeom>
          <a:solidFill>
            <a:srgbClr val="013B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8240746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73BC57A-E015-924A-8575-FF007D7E7D8F}"/>
              </a:ext>
            </a:extLst>
          </p:cNvPr>
          <p:cNvSpPr/>
          <p:nvPr/>
        </p:nvSpPr>
        <p:spPr>
          <a:xfrm>
            <a:off x="4545107" y="2958456"/>
            <a:ext cx="4222422" cy="3473515"/>
          </a:xfrm>
          <a:prstGeom prst="rect">
            <a:avLst/>
          </a:prstGeom>
          <a:solidFill>
            <a:srgbClr val="0E1D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3DEF2C-9FCE-3449-AE42-AE061010D78D}"/>
              </a:ext>
            </a:extLst>
          </p:cNvPr>
          <p:cNvSpPr txBox="1"/>
          <p:nvPr/>
        </p:nvSpPr>
        <p:spPr>
          <a:xfrm>
            <a:off x="448189" y="2454190"/>
            <a:ext cx="3657646" cy="369332"/>
          </a:xfrm>
          <a:prstGeom prst="rect">
            <a:avLst/>
          </a:prstGeom>
          <a:solidFill>
            <a:srgbClr val="013BD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Century Gothic" panose="020B0502020202020204" pitchFamily="34" charset="0"/>
              </a:rPr>
              <a:t>Democratic Priorities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8CEFBE-9037-CC42-9A53-304FE272229E}"/>
              </a:ext>
            </a:extLst>
          </p:cNvPr>
          <p:cNvSpPr txBox="1"/>
          <p:nvPr/>
        </p:nvSpPr>
        <p:spPr>
          <a:xfrm>
            <a:off x="4545107" y="2454190"/>
            <a:ext cx="4222422" cy="369332"/>
          </a:xfrm>
          <a:prstGeom prst="rect">
            <a:avLst/>
          </a:prstGeom>
          <a:solidFill>
            <a:srgbClr val="013BD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Century Gothic" panose="020B0502020202020204" pitchFamily="34" charset="0"/>
              </a:rPr>
              <a:t>Risks and opportunities for Mexico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05CE1E-83C4-464B-AE71-C9DB586E525E}"/>
              </a:ext>
            </a:extLst>
          </p:cNvPr>
          <p:cNvSpPr txBox="1"/>
          <p:nvPr/>
        </p:nvSpPr>
        <p:spPr>
          <a:xfrm>
            <a:off x="448189" y="2958456"/>
            <a:ext cx="3657646" cy="3473515"/>
          </a:xfrm>
          <a:prstGeom prst="rect">
            <a:avLst/>
          </a:prstGeom>
          <a:solidFill>
            <a:srgbClr val="0E1D4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Mexican labor reform</a:t>
            </a:r>
          </a:p>
          <a:p>
            <a:pPr lvl="0">
              <a:lnSpc>
                <a:spcPct val="150000"/>
              </a:lnSpc>
            </a:pPr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-Reform approval </a:t>
            </a:r>
          </a:p>
          <a:p>
            <a:pPr lvl="0">
              <a:lnSpc>
                <a:spcPct val="150000"/>
              </a:lnSpc>
            </a:pPr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-Security that the USMCA commitments are implemented</a:t>
            </a:r>
          </a:p>
          <a:p>
            <a:pPr lvl="0">
              <a:lnSpc>
                <a:spcPct val="150000"/>
              </a:lnSpc>
            </a:pPr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-Budget resources for its early implementation</a:t>
            </a:r>
          </a:p>
          <a:p>
            <a:pPr>
              <a:lnSpc>
                <a:spcPct val="150000"/>
              </a:lnSpc>
            </a:pPr>
            <a:b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Elimination of tariffs 232 vs steel and aluminum</a:t>
            </a:r>
          </a:p>
          <a:p>
            <a:pPr>
              <a:lnSpc>
                <a:spcPct val="150000"/>
              </a:lnSpc>
            </a:pPr>
            <a:b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Biotechnological medicines</a:t>
            </a:r>
          </a:p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-Price of the medicines (high democratic priority)</a:t>
            </a:r>
          </a:p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-Democrats perceive that USMCA would reduce room to modify U.S. legislation that protects for 12 years, although the USMCA only establishes 10 years.</a:t>
            </a:r>
          </a:p>
          <a:p>
            <a:pPr lvl="0">
              <a:lnSpc>
                <a:spcPct val="150000"/>
              </a:lnSpc>
            </a:pPr>
            <a:endParaRPr lang="en-US" sz="1200" dirty="0">
              <a:latin typeface="Century Gothic" panose="020B0502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15FCAA-08CD-C24D-B269-4E39772DE035}"/>
              </a:ext>
            </a:extLst>
          </p:cNvPr>
          <p:cNvSpPr txBox="1"/>
          <p:nvPr/>
        </p:nvSpPr>
        <p:spPr>
          <a:xfrm>
            <a:off x="4545107" y="2958456"/>
            <a:ext cx="4222422" cy="1771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Compliance with labor commitment </a:t>
            </a:r>
          </a:p>
          <a:p>
            <a:pPr marL="171450" indent="-171450">
              <a:lnSpc>
                <a:spcPct val="150000"/>
              </a:lnSpc>
              <a:buFontTx/>
              <a:buChar char="-"/>
            </a:pPr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Verification mechanism of export, with possible commercial penalties. </a:t>
            </a:r>
          </a:p>
          <a:p>
            <a:pPr marL="171450" indent="-171450">
              <a:lnSpc>
                <a:spcPct val="150000"/>
              </a:lnSpc>
              <a:buFontTx/>
              <a:buChar char="-"/>
            </a:pPr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Resolve the weaknesses of the dispute resolution mechanism.</a:t>
            </a:r>
          </a:p>
          <a:p>
            <a:pPr>
              <a:lnSpc>
                <a:spcPct val="150000"/>
              </a:lnSpc>
            </a:pPr>
            <a:b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232 vs Steel and aluminum</a:t>
            </a:r>
          </a:p>
          <a:p>
            <a:pPr marL="171450" indent="-171450">
              <a:lnSpc>
                <a:spcPct val="150000"/>
              </a:lnSpc>
              <a:buFontTx/>
              <a:buChar char="-"/>
            </a:pPr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Chance to eliminate 232.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7BC0893-DBFA-714E-B6BB-BFBC4D969874}"/>
              </a:ext>
            </a:extLst>
          </p:cNvPr>
          <p:cNvSpPr txBox="1">
            <a:spLocks/>
          </p:cNvSpPr>
          <p:nvPr/>
        </p:nvSpPr>
        <p:spPr>
          <a:xfrm>
            <a:off x="224118" y="1299853"/>
            <a:ext cx="8704753" cy="10194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rgbClr val="0E1D41"/>
                </a:solidFill>
                <a:latin typeface="Century Gothic" panose="020B0502020202020204" pitchFamily="34" charset="0"/>
              </a:rPr>
              <a:t>A majority is required in both chambers to approve the USMCA.</a:t>
            </a:r>
          </a:p>
          <a:p>
            <a:r>
              <a:rPr lang="en-US" sz="1200" dirty="0">
                <a:solidFill>
                  <a:srgbClr val="0E1D41"/>
                </a:solidFill>
                <a:latin typeface="Century Gothic" panose="020B0502020202020204" pitchFamily="34" charset="0"/>
              </a:rPr>
              <a:t>However, leader Pelosi will not start the voting procedure if the vast majority of Democrats oppose the USMCA. </a:t>
            </a:r>
          </a:p>
          <a:p>
            <a:r>
              <a:rPr lang="en-US" sz="1200" b="1" dirty="0">
                <a:solidFill>
                  <a:srgbClr val="0E1D41"/>
                </a:solidFill>
                <a:latin typeface="Century Gothic" panose="020B0502020202020204" pitchFamily="34" charset="0"/>
              </a:rPr>
              <a:t>USMCA is used as a hostage in the political negotiation of the Democrats and Republicans.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C88FACE-9E9B-A24F-82A2-E0028FE0BD4E}"/>
              </a:ext>
            </a:extLst>
          </p:cNvPr>
          <p:cNvSpPr/>
          <p:nvPr/>
        </p:nvSpPr>
        <p:spPr>
          <a:xfrm>
            <a:off x="224118" y="210812"/>
            <a:ext cx="800548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13BDD"/>
                </a:solidFill>
                <a:latin typeface="Century Gothic" panose="020B0502020202020204" pitchFamily="34" charset="0"/>
              </a:rPr>
              <a:t>Perspectives on the approval procedure  in the U.S.</a:t>
            </a:r>
            <a:endParaRPr lang="en-US" sz="2800" b="1" dirty="0">
              <a:solidFill>
                <a:srgbClr val="013B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4835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09BD2-4802-B544-B312-A330B2513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638" y="27804"/>
            <a:ext cx="6426574" cy="1325563"/>
          </a:xfrm>
        </p:spPr>
        <p:txBody>
          <a:bodyPr>
            <a:normAutofit/>
          </a:bodyPr>
          <a:lstStyle/>
          <a:p>
            <a:r>
              <a:rPr lang="es-ES" sz="28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SCENARIOS FOR THE USMCA IN USA </a:t>
            </a:r>
            <a:endParaRPr lang="es-ES_tradnl" sz="2800" b="1" dirty="0">
              <a:solidFill>
                <a:srgbClr val="FFC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D19FFF-499F-094A-93C2-23BBD4FFE6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638" y="930387"/>
            <a:ext cx="7886700" cy="4783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>
                <a:solidFill>
                  <a:srgbClr val="013BDD"/>
                </a:solidFill>
                <a:latin typeface="Century Gothic" panose="020B0502020202020204" pitchFamily="34" charset="0"/>
              </a:rPr>
              <a:t>The probability of USMCA approval before August has decreased. </a:t>
            </a:r>
            <a:endParaRPr lang="es-ES_tradnl" sz="1600" dirty="0">
              <a:solidFill>
                <a:srgbClr val="013BDD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E2FB1A-96C2-0549-913C-4C93ADB9B08F}"/>
              </a:ext>
            </a:extLst>
          </p:cNvPr>
          <p:cNvSpPr txBox="1"/>
          <p:nvPr/>
        </p:nvSpPr>
        <p:spPr>
          <a:xfrm>
            <a:off x="3056965" y="1613644"/>
            <a:ext cx="5262282" cy="1531188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b="1" dirty="0">
                <a:solidFill>
                  <a:srgbClr val="0E1D41"/>
                </a:solidFill>
                <a:latin typeface="Century Gothic" panose="020B0502020202020204" pitchFamily="34" charset="0"/>
              </a:rPr>
              <a:t>Initiation of the formal discussion in U.S. Congress in May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0E1D41"/>
                </a:solidFill>
                <a:latin typeface="Century Gothic" panose="020B0502020202020204" pitchFamily="34" charset="0"/>
              </a:rPr>
              <a:t>Pelosi designs and implements a political strategy to initiate the USMCA discussion procedure.</a:t>
            </a:r>
            <a:endParaRPr lang="en-US" sz="1100" b="1" dirty="0">
              <a:solidFill>
                <a:srgbClr val="0E1D41"/>
              </a:solidFill>
              <a:latin typeface="Century Gothic" panose="020B0502020202020204" pitchFamily="34" charset="0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100" b="1" dirty="0">
              <a:solidFill>
                <a:srgbClr val="0E1D41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100" b="1" dirty="0">
                <a:solidFill>
                  <a:srgbClr val="0E1D41"/>
                </a:solidFill>
                <a:latin typeface="Century Gothic" panose="020B0502020202020204" pitchFamily="34" charset="0"/>
              </a:rPr>
              <a:t>Concludes in July, before the August break</a:t>
            </a:r>
          </a:p>
          <a:p>
            <a:endParaRPr lang="en-US" sz="1100" dirty="0">
              <a:latin typeface="Century Gothic" panose="020B0502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1FECDE-9FF6-F243-A1D6-53AEFFBEFB2E}"/>
              </a:ext>
            </a:extLst>
          </p:cNvPr>
          <p:cNvSpPr txBox="1"/>
          <p:nvPr/>
        </p:nvSpPr>
        <p:spPr>
          <a:xfrm>
            <a:off x="3056965" y="3593067"/>
            <a:ext cx="5262282" cy="156966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0E1D41"/>
                </a:solidFill>
                <a:latin typeface="Century Gothic" panose="020B0502020202020204" pitchFamily="34" charset="0"/>
              </a:rPr>
              <a:t>Pelosi does not initiate the procedure for voting</a:t>
            </a:r>
            <a:br>
              <a:rPr lang="en-US" sz="1100" dirty="0">
                <a:solidFill>
                  <a:srgbClr val="0E1D41"/>
                </a:solidFill>
                <a:latin typeface="Century Gothic" panose="020B0502020202020204" pitchFamily="34" charset="0"/>
              </a:rPr>
            </a:br>
            <a:endParaRPr lang="en-US" sz="1100" dirty="0">
              <a:solidFill>
                <a:srgbClr val="0E1D41"/>
              </a:solidFill>
              <a:latin typeface="Century Gothic" panose="020B0502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0E1D41"/>
                </a:solidFill>
                <a:latin typeface="Century Gothic" panose="020B0502020202020204" pitchFamily="34" charset="0"/>
              </a:rPr>
              <a:t> Threatening a victory for Trump before the unions, especially in the automotive sector.</a:t>
            </a:r>
            <a:br>
              <a:rPr lang="en-US" sz="1100" dirty="0">
                <a:solidFill>
                  <a:srgbClr val="0E1D41"/>
                </a:solidFill>
                <a:latin typeface="Century Gothic" panose="020B0502020202020204" pitchFamily="34" charset="0"/>
              </a:rPr>
            </a:br>
            <a:endParaRPr lang="en-US" sz="1100" dirty="0">
              <a:solidFill>
                <a:srgbClr val="0E1D41"/>
              </a:solidFill>
              <a:latin typeface="Century Gothic" panose="020B0502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0E1D41"/>
                </a:solidFill>
                <a:latin typeface="Century Gothic" panose="020B0502020202020204" pitchFamily="34" charset="0"/>
              </a:rPr>
              <a:t>Recognizing the democrats division between the pro and anti USMCA.</a:t>
            </a:r>
          </a:p>
          <a:p>
            <a:br>
              <a:rPr lang="en-US" sz="1100" b="1" dirty="0">
                <a:solidFill>
                  <a:srgbClr val="0E1D41"/>
                </a:solidFill>
                <a:latin typeface="Century Gothic" panose="020B0502020202020204" pitchFamily="34" charset="0"/>
              </a:rPr>
            </a:br>
            <a:r>
              <a:rPr lang="en-US" sz="1100" b="1" dirty="0">
                <a:solidFill>
                  <a:srgbClr val="0E1D41"/>
                </a:solidFill>
                <a:latin typeface="Century Gothic" panose="020B0502020202020204" pitchFamily="34" charset="0"/>
              </a:rPr>
              <a:t>During the electoral process, 2020 threatens to leave USMCA</a:t>
            </a:r>
          </a:p>
          <a:p>
            <a:endParaRPr lang="en-US" sz="800" dirty="0">
              <a:latin typeface="Century Gothic" panose="020B0502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E65614-599A-2840-8426-F9C97F401673}"/>
              </a:ext>
            </a:extLst>
          </p:cNvPr>
          <p:cNvSpPr txBox="1"/>
          <p:nvPr/>
        </p:nvSpPr>
        <p:spPr>
          <a:xfrm>
            <a:off x="582706" y="2257281"/>
            <a:ext cx="2474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pc="300" dirty="0">
                <a:solidFill>
                  <a:srgbClr val="013BDD"/>
                </a:solidFill>
                <a:latin typeface="Century Gothic" panose="020B0502020202020204" pitchFamily="34" charset="0"/>
              </a:rPr>
              <a:t>OPTIMISTIC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B37056-0C12-9347-85DC-C3DE87E026C1}"/>
              </a:ext>
            </a:extLst>
          </p:cNvPr>
          <p:cNvSpPr txBox="1"/>
          <p:nvPr/>
        </p:nvSpPr>
        <p:spPr>
          <a:xfrm>
            <a:off x="582706" y="4292268"/>
            <a:ext cx="2474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pc="300" dirty="0">
                <a:solidFill>
                  <a:srgbClr val="013BDD"/>
                </a:solidFill>
                <a:latin typeface="Century Gothic" panose="020B0502020202020204" pitchFamily="34" charset="0"/>
              </a:rPr>
              <a:t>PESIMIST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DC6F82-1C7D-D543-977E-AB2B59E8386A}"/>
              </a:ext>
            </a:extLst>
          </p:cNvPr>
          <p:cNvSpPr txBox="1"/>
          <p:nvPr/>
        </p:nvSpPr>
        <p:spPr>
          <a:xfrm>
            <a:off x="824753" y="2596361"/>
            <a:ext cx="17929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100" dirty="0" err="1">
                <a:solidFill>
                  <a:srgbClr val="0E1D41"/>
                </a:solidFill>
                <a:latin typeface="Century Gothic" panose="020B0502020202020204" pitchFamily="34" charset="0"/>
              </a:rPr>
              <a:t>August</a:t>
            </a:r>
            <a:r>
              <a:rPr lang="es-ES_tradnl" sz="1100" dirty="0">
                <a:solidFill>
                  <a:srgbClr val="0E1D41"/>
                </a:solidFill>
                <a:latin typeface="Century Gothic" panose="020B0502020202020204" pitchFamily="34" charset="0"/>
              </a:rPr>
              <a:t> 2019 </a:t>
            </a:r>
            <a:r>
              <a:rPr lang="es-ES_tradnl" sz="1100" dirty="0" err="1">
                <a:solidFill>
                  <a:srgbClr val="0E1D41"/>
                </a:solidFill>
                <a:latin typeface="Century Gothic" panose="020B0502020202020204" pitchFamily="34" charset="0"/>
              </a:rPr>
              <a:t>approval</a:t>
            </a:r>
            <a:endParaRPr lang="es-ES_tradnl" sz="1100" dirty="0">
              <a:solidFill>
                <a:srgbClr val="0E1D4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3EFFC1-A462-BD4E-8423-C2B8E7CD68CE}"/>
              </a:ext>
            </a:extLst>
          </p:cNvPr>
          <p:cNvSpPr txBox="1"/>
          <p:nvPr/>
        </p:nvSpPr>
        <p:spPr>
          <a:xfrm>
            <a:off x="824753" y="4640313"/>
            <a:ext cx="179294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100" dirty="0">
                <a:solidFill>
                  <a:srgbClr val="0E1D41"/>
                </a:solidFill>
                <a:latin typeface="Century Gothic" panose="020B0502020202020204" pitchFamily="34" charset="0"/>
              </a:rPr>
              <a:t>USMCA </a:t>
            </a:r>
            <a:r>
              <a:rPr lang="es-ES_tradnl" sz="1100" dirty="0" err="1">
                <a:solidFill>
                  <a:srgbClr val="0E1D41"/>
                </a:solidFill>
                <a:latin typeface="Century Gothic" panose="020B0502020202020204" pitchFamily="34" charset="0"/>
              </a:rPr>
              <a:t>is</a:t>
            </a:r>
            <a:r>
              <a:rPr lang="es-ES_tradnl" sz="1100" dirty="0">
                <a:solidFill>
                  <a:srgbClr val="0E1D41"/>
                </a:solidFill>
                <a:latin typeface="Century Gothic" panose="020B0502020202020204" pitchFamily="34" charset="0"/>
              </a:rPr>
              <a:t> </a:t>
            </a:r>
            <a:r>
              <a:rPr lang="es-ES_tradnl" sz="1100" dirty="0" err="1">
                <a:solidFill>
                  <a:srgbClr val="0E1D41"/>
                </a:solidFill>
                <a:latin typeface="Century Gothic" panose="020B0502020202020204" pitchFamily="34" charset="0"/>
              </a:rPr>
              <a:t>not</a:t>
            </a:r>
            <a:r>
              <a:rPr lang="es-ES_tradnl" sz="1100" dirty="0">
                <a:solidFill>
                  <a:srgbClr val="0E1D41"/>
                </a:solidFill>
                <a:latin typeface="Century Gothic" panose="020B0502020202020204" pitchFamily="34" charset="0"/>
              </a:rPr>
              <a:t> </a:t>
            </a:r>
            <a:r>
              <a:rPr lang="es-ES_tradnl" sz="1100" dirty="0" err="1">
                <a:solidFill>
                  <a:srgbClr val="0E1D41"/>
                </a:solidFill>
                <a:latin typeface="Century Gothic" panose="020B0502020202020204" pitchFamily="34" charset="0"/>
              </a:rPr>
              <a:t>approved</a:t>
            </a:r>
            <a:r>
              <a:rPr lang="es-ES_tradnl" sz="1100" dirty="0">
                <a:solidFill>
                  <a:srgbClr val="0E1D41"/>
                </a:solidFill>
                <a:latin typeface="Century Gothic" panose="020B0502020202020204" pitchFamily="34" charset="0"/>
              </a:rPr>
              <a:t> in 2019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A3E9588-20D8-E240-90B0-6376D9BBF08C}"/>
              </a:ext>
            </a:extLst>
          </p:cNvPr>
          <p:cNvSpPr/>
          <p:nvPr/>
        </p:nvSpPr>
        <p:spPr>
          <a:xfrm>
            <a:off x="7899683" y="2725268"/>
            <a:ext cx="636494" cy="636494"/>
          </a:xfrm>
          <a:prstGeom prst="rect">
            <a:avLst/>
          </a:prstGeom>
          <a:solidFill>
            <a:srgbClr val="013B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/>
              <a:t>50%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7627345-5B31-F349-9522-556AFEF034DD}"/>
              </a:ext>
            </a:extLst>
          </p:cNvPr>
          <p:cNvSpPr/>
          <p:nvPr/>
        </p:nvSpPr>
        <p:spPr>
          <a:xfrm>
            <a:off x="7899683" y="4858868"/>
            <a:ext cx="636494" cy="636494"/>
          </a:xfrm>
          <a:prstGeom prst="rect">
            <a:avLst/>
          </a:prstGeom>
          <a:solidFill>
            <a:srgbClr val="013B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/>
              <a:t>50%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22815203-65EF-4843-8B20-4071B38A1E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40541" y="1735419"/>
            <a:ext cx="421342" cy="421342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BD446608-FA1E-9F46-82C5-D6FA2E0F52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9900000">
            <a:off x="1611733" y="3749077"/>
            <a:ext cx="421342" cy="42134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C58F5B4-B196-3147-9F24-9162907BB226}"/>
              </a:ext>
            </a:extLst>
          </p:cNvPr>
          <p:cNvSpPr/>
          <p:nvPr/>
        </p:nvSpPr>
        <p:spPr>
          <a:xfrm>
            <a:off x="0" y="5820748"/>
            <a:ext cx="9144000" cy="1171719"/>
          </a:xfrm>
          <a:prstGeom prst="rect">
            <a:avLst/>
          </a:prstGeom>
          <a:solidFill>
            <a:srgbClr val="0E1D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>
                <a:latin typeface="Century Gothic" panose="020B0502020202020204" pitchFamily="34" charset="0"/>
              </a:rPr>
              <a:t>MEXICO STRATEGY</a:t>
            </a:r>
          </a:p>
        </p:txBody>
      </p:sp>
    </p:spTree>
    <p:extLst>
      <p:ext uri="{BB962C8B-B14F-4D97-AF65-F5344CB8AC3E}">
        <p14:creationId xmlns:p14="http://schemas.microsoft.com/office/powerpoint/2010/main" val="3906512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59B71B4-D753-064B-B8A4-51AEB1D23E73}"/>
              </a:ext>
            </a:extLst>
          </p:cNvPr>
          <p:cNvSpPr txBox="1"/>
          <p:nvPr/>
        </p:nvSpPr>
        <p:spPr>
          <a:xfrm>
            <a:off x="5050435" y="877476"/>
            <a:ext cx="22745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13BDD"/>
                </a:solidFill>
                <a:latin typeface="Century Gothic" panose="020B0502020202020204" pitchFamily="34" charset="0"/>
              </a:rPr>
              <a:t>E - Commerce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145CA6-7491-8A43-99C2-5BA0E99A9107}"/>
              </a:ext>
            </a:extLst>
          </p:cNvPr>
          <p:cNvSpPr txBox="1"/>
          <p:nvPr/>
        </p:nvSpPr>
        <p:spPr>
          <a:xfrm>
            <a:off x="4970850" y="2307338"/>
            <a:ext cx="31306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13BDD"/>
                </a:solidFill>
                <a:latin typeface="Century Gothic" panose="020B0502020202020204" pitchFamily="34" charset="0"/>
              </a:rPr>
              <a:t>Telecommunications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5E60D1-983C-084F-B640-387E310218BC}"/>
              </a:ext>
            </a:extLst>
          </p:cNvPr>
          <p:cNvSpPr txBox="1"/>
          <p:nvPr/>
        </p:nvSpPr>
        <p:spPr>
          <a:xfrm>
            <a:off x="5053825" y="4910820"/>
            <a:ext cx="12147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rgbClr val="013BDD"/>
                </a:solidFill>
                <a:latin typeface="Century Gothic" panose="020B0502020202020204" pitchFamily="34" charset="0"/>
              </a:rPr>
              <a:t>Pymes</a:t>
            </a:r>
            <a:endParaRPr lang="en-US" sz="1400" dirty="0">
              <a:solidFill>
                <a:srgbClr val="013BDD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EF3C18-EE1F-6242-835B-217D2C1053C5}"/>
              </a:ext>
            </a:extLst>
          </p:cNvPr>
          <p:cNvSpPr txBox="1"/>
          <p:nvPr/>
        </p:nvSpPr>
        <p:spPr>
          <a:xfrm>
            <a:off x="5050435" y="3737200"/>
            <a:ext cx="24363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13BDD"/>
                </a:solidFill>
                <a:latin typeface="Century Gothic" panose="020B0502020202020204" pitchFamily="34" charset="0"/>
              </a:rPr>
              <a:t>Competitiveness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25B3EF-1F45-DC49-BF93-1E327CC8EEE6}"/>
              </a:ext>
            </a:extLst>
          </p:cNvPr>
          <p:cNvSpPr txBox="1"/>
          <p:nvPr/>
        </p:nvSpPr>
        <p:spPr>
          <a:xfrm>
            <a:off x="5050435" y="6099313"/>
            <a:ext cx="22745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13BDD"/>
                </a:solidFill>
                <a:latin typeface="Century Gothic" panose="020B0502020202020204" pitchFamily="34" charset="0"/>
              </a:rPr>
              <a:t>Anti-corruption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B775F04-63AF-F94E-96D8-58CA0D1FFD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06765" y="542816"/>
            <a:ext cx="642437" cy="642437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03614801-874E-0F4C-8802-C7C08EBC57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85116" y="1972678"/>
            <a:ext cx="685734" cy="642437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6D695004-E3EC-8942-9984-D50EA3F064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306765" y="3358530"/>
            <a:ext cx="642437" cy="642437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D89A7790-F98D-A546-AA1E-A2AE5E91BE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329328" y="4621287"/>
            <a:ext cx="597310" cy="597310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E6C9A329-1D3D-3743-A356-BAA63D9ECAF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299832" y="5750787"/>
            <a:ext cx="656303" cy="656303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B690C1E5-8D87-6B4B-9BB8-81D6DAD1A297}"/>
              </a:ext>
            </a:extLst>
          </p:cNvPr>
          <p:cNvSpPr/>
          <p:nvPr/>
        </p:nvSpPr>
        <p:spPr>
          <a:xfrm>
            <a:off x="0" y="0"/>
            <a:ext cx="3460955" cy="6858000"/>
          </a:xfrm>
          <a:prstGeom prst="rect">
            <a:avLst/>
          </a:prstGeom>
          <a:solidFill>
            <a:srgbClr val="031D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rgbClr val="031D40"/>
              </a:solidFill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9667EFCA-2A04-C746-A17C-2A4E20F91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6618" y="2800909"/>
            <a:ext cx="3574190" cy="1029754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New</a:t>
            </a:r>
            <a:br>
              <a:rPr lang="en-US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Chapters</a:t>
            </a:r>
          </a:p>
        </p:txBody>
      </p:sp>
    </p:spTree>
    <p:extLst>
      <p:ext uri="{BB962C8B-B14F-4D97-AF65-F5344CB8AC3E}">
        <p14:creationId xmlns:p14="http://schemas.microsoft.com/office/powerpoint/2010/main" val="42845866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1DC61-FBB5-9540-8DC1-5112AE3AC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809" y="305279"/>
            <a:ext cx="8220382" cy="785246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>
                <a:solidFill>
                  <a:srgbClr val="013BDD"/>
                </a:solidFill>
                <a:latin typeface="Century Gothic" panose="020B0502020202020204" pitchFamily="34" charset="0"/>
              </a:rPr>
              <a:t>These countries have the biggest trade risks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3E29063-741C-484B-8269-F4B045DA07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080"/>
          <a:stretch/>
        </p:blipFill>
        <p:spPr>
          <a:xfrm>
            <a:off x="1297857" y="1148145"/>
            <a:ext cx="6360377" cy="3680548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9EBEF7C-919E-8F4F-A3F9-46706FF583CC}"/>
              </a:ext>
            </a:extLst>
          </p:cNvPr>
          <p:cNvSpPr/>
          <p:nvPr/>
        </p:nvSpPr>
        <p:spPr>
          <a:xfrm>
            <a:off x="0" y="6479458"/>
            <a:ext cx="9144000" cy="378542"/>
          </a:xfrm>
          <a:prstGeom prst="rect">
            <a:avLst/>
          </a:prstGeom>
          <a:solidFill>
            <a:srgbClr val="1A2F6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rgbClr val="1A2F64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06C7BB-5AA1-BC43-9A14-506445CC6B98}"/>
              </a:ext>
            </a:extLst>
          </p:cNvPr>
          <p:cNvSpPr txBox="1"/>
          <p:nvPr/>
        </p:nvSpPr>
        <p:spPr>
          <a:xfrm>
            <a:off x="619433" y="5295787"/>
            <a:ext cx="78565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100" dirty="0">
                <a:solidFill>
                  <a:srgbClr val="1A2F64"/>
                </a:solidFill>
                <a:latin typeface="Century Gothic" panose="020B0502020202020204" pitchFamily="34" charset="0"/>
              </a:rPr>
              <a:t>A wave of disruptions is rocking the world trading system: Brexit, the U.S. – China trade dispute and possible car tariffs. The cost of such risks is substantial. About 2.3% of global GDP is tied to trade flows that are at risk from greater protectionism, equivalent to almost $2 trillion in output. And while higher tariffs would dent that activity – it wouldn’t wipe it out.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05F739-B781-7D45-9FDC-259809B116EF}"/>
              </a:ext>
            </a:extLst>
          </p:cNvPr>
          <p:cNvSpPr txBox="1"/>
          <p:nvPr/>
        </p:nvSpPr>
        <p:spPr>
          <a:xfrm>
            <a:off x="984319" y="4886314"/>
            <a:ext cx="71753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13BDD"/>
                </a:solidFill>
                <a:latin typeface="Century Gothic" panose="020B0502020202020204" pitchFamily="34" charset="0"/>
              </a:rPr>
              <a:t>The backlash against globalization comes with a heavy Price </a:t>
            </a:r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5018819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1D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931" y="6358848"/>
            <a:ext cx="2178773" cy="337773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308518" y="3357815"/>
            <a:ext cx="20927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800" b="1" dirty="0">
                <a:solidFill>
                  <a:schemeClr val="bg1"/>
                </a:solidFill>
                <a:latin typeface="Trebuchet MS" panose="020B0703020202090204" pitchFamily="34" charset="0"/>
                <a:cs typeface="Arial"/>
              </a:rPr>
              <a:t>Ciudad de México</a:t>
            </a:r>
          </a:p>
          <a:p>
            <a:r>
              <a:rPr lang="es-ES" sz="800" dirty="0">
                <a:solidFill>
                  <a:schemeClr val="bg1"/>
                </a:solidFill>
                <a:latin typeface="Trebuchet MS" panose="020B0703020202090204" pitchFamily="34" charset="0"/>
                <a:cs typeface="Arial"/>
              </a:rPr>
              <a:t>Paseo de la Reforma 222, piso 9</a:t>
            </a:r>
          </a:p>
          <a:p>
            <a:r>
              <a:rPr lang="es-ES" sz="800" dirty="0">
                <a:solidFill>
                  <a:schemeClr val="bg1"/>
                </a:solidFill>
                <a:latin typeface="Trebuchet MS" panose="020B0703020202090204" pitchFamily="34" charset="0"/>
                <a:cs typeface="Arial"/>
              </a:rPr>
              <a:t>Colonia Juárez, Del. Cuauhtémoc</a:t>
            </a:r>
          </a:p>
          <a:p>
            <a:r>
              <a:rPr lang="es-ES" sz="800" dirty="0">
                <a:solidFill>
                  <a:schemeClr val="bg1"/>
                </a:solidFill>
                <a:latin typeface="Trebuchet MS" panose="020B0703020202090204" pitchFamily="34" charset="0"/>
                <a:cs typeface="Arial"/>
              </a:rPr>
              <a:t>Ciudad de México, 06600. México</a:t>
            </a:r>
          </a:p>
          <a:p>
            <a:r>
              <a:rPr lang="es-ES" sz="800" dirty="0">
                <a:solidFill>
                  <a:schemeClr val="bg1"/>
                </a:solidFill>
                <a:latin typeface="Trebuchet MS" panose="020B0703020202090204" pitchFamily="34" charset="0"/>
                <a:cs typeface="Arial"/>
              </a:rPr>
              <a:t>T. +52 (55) 5540-1737 </a:t>
            </a:r>
          </a:p>
        </p:txBody>
      </p:sp>
      <p:sp>
        <p:nvSpPr>
          <p:cNvPr id="4" name="Rectángulo 2">
            <a:extLst>
              <a:ext uri="{FF2B5EF4-FFF2-40B4-BE49-F238E27FC236}">
                <a16:creationId xmlns:a16="http://schemas.microsoft.com/office/drawing/2014/main" id="{199AC1E1-50B5-0F48-8FC9-CE0B33021618}"/>
              </a:ext>
            </a:extLst>
          </p:cNvPr>
          <p:cNvSpPr/>
          <p:nvPr/>
        </p:nvSpPr>
        <p:spPr>
          <a:xfrm>
            <a:off x="308518" y="4236520"/>
            <a:ext cx="20927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800" b="1" dirty="0">
                <a:solidFill>
                  <a:schemeClr val="bg1"/>
                </a:solidFill>
                <a:latin typeface="Trebuchet MS" panose="020B0703020202090204" pitchFamily="34" charset="0"/>
                <a:cs typeface="Arial"/>
              </a:rPr>
              <a:t>Guadalajara</a:t>
            </a:r>
          </a:p>
          <a:p>
            <a:r>
              <a:rPr lang="es-ES" sz="800" dirty="0">
                <a:solidFill>
                  <a:schemeClr val="bg1"/>
                </a:solidFill>
                <a:latin typeface="Trebuchet MS" panose="020B0703020202090204" pitchFamily="34" charset="0"/>
                <a:cs typeface="Arial"/>
              </a:rPr>
              <a:t>Av. Universidad 604</a:t>
            </a:r>
          </a:p>
          <a:p>
            <a:r>
              <a:rPr lang="es-ES" sz="800" dirty="0">
                <a:solidFill>
                  <a:schemeClr val="bg1"/>
                </a:solidFill>
                <a:latin typeface="Trebuchet MS" panose="020B0703020202090204" pitchFamily="34" charset="0"/>
                <a:cs typeface="Arial"/>
              </a:rPr>
              <a:t>Torre Plata, pisos 1 y 3</a:t>
            </a:r>
          </a:p>
          <a:p>
            <a:r>
              <a:rPr lang="es-ES" sz="800" dirty="0">
                <a:solidFill>
                  <a:schemeClr val="bg1"/>
                </a:solidFill>
                <a:latin typeface="Trebuchet MS" panose="020B0703020202090204" pitchFamily="34" charset="0"/>
                <a:cs typeface="Arial"/>
              </a:rPr>
              <a:t>Zapopan, Jalisco, 45116. México</a:t>
            </a:r>
          </a:p>
          <a:p>
            <a:r>
              <a:rPr lang="es-ES" sz="800" dirty="0">
                <a:solidFill>
                  <a:schemeClr val="bg1"/>
                </a:solidFill>
                <a:latin typeface="Trebuchet MS" panose="020B0703020202090204" pitchFamily="34" charset="0"/>
                <a:cs typeface="Arial"/>
              </a:rPr>
              <a:t>T. +52 (33) 3630-0580</a:t>
            </a:r>
          </a:p>
        </p:txBody>
      </p:sp>
      <p:sp>
        <p:nvSpPr>
          <p:cNvPr id="7" name="Rectángulo 2">
            <a:extLst>
              <a:ext uri="{FF2B5EF4-FFF2-40B4-BE49-F238E27FC236}">
                <a16:creationId xmlns:a16="http://schemas.microsoft.com/office/drawing/2014/main" id="{4F71A1DA-679B-7841-B567-FD391A387938}"/>
              </a:ext>
            </a:extLst>
          </p:cNvPr>
          <p:cNvSpPr/>
          <p:nvPr/>
        </p:nvSpPr>
        <p:spPr>
          <a:xfrm>
            <a:off x="308518" y="5115225"/>
            <a:ext cx="20927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800" b="1" dirty="0">
                <a:solidFill>
                  <a:schemeClr val="bg1"/>
                </a:solidFill>
                <a:latin typeface="Trebuchet MS" panose="020B0703020202090204" pitchFamily="34" charset="0"/>
                <a:cs typeface="Arial"/>
              </a:rPr>
              <a:t>Bajío</a:t>
            </a:r>
          </a:p>
          <a:p>
            <a:r>
              <a:rPr lang="es-ES" sz="800" dirty="0">
                <a:solidFill>
                  <a:schemeClr val="bg1"/>
                </a:solidFill>
                <a:latin typeface="Trebuchet MS" panose="020B0703020202090204" pitchFamily="34" charset="0"/>
                <a:cs typeface="Arial"/>
              </a:rPr>
              <a:t>G100 Business </a:t>
            </a:r>
            <a:r>
              <a:rPr lang="es-ES" sz="800" dirty="0" err="1">
                <a:solidFill>
                  <a:schemeClr val="bg1"/>
                </a:solidFill>
                <a:latin typeface="Trebuchet MS" panose="020B0703020202090204" pitchFamily="34" charset="0"/>
                <a:cs typeface="Arial"/>
              </a:rPr>
              <a:t>District</a:t>
            </a:r>
            <a:endParaRPr lang="es-ES" sz="800" dirty="0">
              <a:solidFill>
                <a:schemeClr val="bg1"/>
              </a:solidFill>
              <a:latin typeface="Trebuchet MS" panose="020B0703020202090204" pitchFamily="34" charset="0"/>
              <a:cs typeface="Arial"/>
            </a:endParaRPr>
          </a:p>
          <a:p>
            <a:r>
              <a:rPr lang="es-ES" sz="800" dirty="0">
                <a:solidFill>
                  <a:schemeClr val="bg1"/>
                </a:solidFill>
                <a:latin typeface="Trebuchet MS" panose="020B0703020202090204" pitchFamily="34" charset="0"/>
                <a:cs typeface="Arial"/>
              </a:rPr>
              <a:t>Plaza de la Paz 102 </a:t>
            </a:r>
            <a:r>
              <a:rPr lang="es-ES" sz="800" dirty="0" err="1">
                <a:solidFill>
                  <a:schemeClr val="bg1"/>
                </a:solidFill>
                <a:latin typeface="Trebuchet MS" panose="020B0703020202090204" pitchFamily="34" charset="0"/>
                <a:cs typeface="Arial"/>
              </a:rPr>
              <a:t>Int</a:t>
            </a:r>
            <a:r>
              <a:rPr lang="es-ES" sz="800" dirty="0">
                <a:solidFill>
                  <a:schemeClr val="bg1"/>
                </a:solidFill>
                <a:latin typeface="Trebuchet MS" panose="020B0703020202090204" pitchFamily="34" charset="0"/>
                <a:cs typeface="Arial"/>
              </a:rPr>
              <a:t>. 702</a:t>
            </a:r>
          </a:p>
          <a:p>
            <a:r>
              <a:rPr lang="es-ES" sz="800" dirty="0">
                <a:solidFill>
                  <a:schemeClr val="bg1"/>
                </a:solidFill>
                <a:latin typeface="Trebuchet MS" panose="020B0703020202090204" pitchFamily="34" charset="0"/>
                <a:cs typeface="Arial"/>
              </a:rPr>
              <a:t>Puerto Interior, Silao, </a:t>
            </a:r>
            <a:r>
              <a:rPr lang="es-ES" sz="800" dirty="0" err="1">
                <a:solidFill>
                  <a:schemeClr val="bg1"/>
                </a:solidFill>
                <a:latin typeface="Trebuchet MS" panose="020B0703020202090204" pitchFamily="34" charset="0"/>
                <a:cs typeface="Arial"/>
              </a:rPr>
              <a:t>Gto</a:t>
            </a:r>
            <a:r>
              <a:rPr lang="es-ES" sz="800" dirty="0">
                <a:solidFill>
                  <a:schemeClr val="bg1"/>
                </a:solidFill>
                <a:latin typeface="Trebuchet MS" panose="020B0703020202090204" pitchFamily="34" charset="0"/>
                <a:cs typeface="Arial"/>
              </a:rPr>
              <a:t>. 36275. México</a:t>
            </a:r>
          </a:p>
          <a:p>
            <a:r>
              <a:rPr lang="es-ES" sz="800" dirty="0">
                <a:solidFill>
                  <a:schemeClr val="bg1"/>
                </a:solidFill>
                <a:latin typeface="Trebuchet MS" panose="020B0703020202090204" pitchFamily="34" charset="0"/>
                <a:cs typeface="Arial"/>
              </a:rPr>
              <a:t>T. +52 (472) 500-0143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843DA6F-B49D-4149-A5B8-58AC7324B5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1761" y="5647789"/>
            <a:ext cx="550942" cy="550942"/>
          </a:xfrm>
          <a:prstGeom prst="rect">
            <a:avLst/>
          </a:prstGeom>
        </p:spPr>
      </p:pic>
      <p:pic>
        <p:nvPicPr>
          <p:cNvPr id="11" name="Imagen 2" descr="Sin título-1-02.png">
            <a:extLst>
              <a:ext uri="{FF2B5EF4-FFF2-40B4-BE49-F238E27FC236}">
                <a16:creationId xmlns:a16="http://schemas.microsoft.com/office/drawing/2014/main" id="{9128CFE7-19D9-EC42-A9DC-9B7410C5D1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22" y="2687426"/>
            <a:ext cx="857305" cy="4943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67908E7-FFF1-5B40-AD57-2BC6C4A950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29726" y="433728"/>
            <a:ext cx="280887" cy="2255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CB5B9C-805C-D94E-8E3F-E8FD269EE3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40103" y="389344"/>
            <a:ext cx="269925" cy="26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3409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C6B2E-1CD7-DB46-933A-4A96FF2F0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33718"/>
            <a:ext cx="7886700" cy="1801906"/>
          </a:xfrm>
        </p:spPr>
        <p:txBody>
          <a:bodyPr>
            <a:normAutofit/>
          </a:bodyPr>
          <a:lstStyle/>
          <a:p>
            <a:pPr algn="ctr"/>
            <a:r>
              <a:rPr lang="es-ES_tradnl" sz="9600" b="1" dirty="0">
                <a:solidFill>
                  <a:srgbClr val="031D40"/>
                </a:solidFill>
                <a:latin typeface="Trebuchet MS" panose="020B0703020202090204" pitchFamily="34" charset="0"/>
              </a:rPr>
              <a:t>USMCA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A56E559-B31B-4644-8210-2D6EA0DF44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214661"/>
            <a:ext cx="9185277" cy="3278211"/>
          </a:xfrm>
        </p:spPr>
      </p:pic>
    </p:spTree>
    <p:extLst>
      <p:ext uri="{BB962C8B-B14F-4D97-AF65-F5344CB8AC3E}">
        <p14:creationId xmlns:p14="http://schemas.microsoft.com/office/powerpoint/2010/main" val="25775819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8CDA6DCE-4BEE-294C-A71D-EABDE1FC9C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1622" y="6294399"/>
            <a:ext cx="969084" cy="4032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57BB3F1-0C9C-E14C-849D-D3A9A95C81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1709" y="55172"/>
            <a:ext cx="2452460" cy="245246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960D1E9-ED18-9746-980E-5E9E2047DDCB}"/>
              </a:ext>
            </a:extLst>
          </p:cNvPr>
          <p:cNvSpPr/>
          <p:nvPr/>
        </p:nvSpPr>
        <p:spPr>
          <a:xfrm>
            <a:off x="2851923" y="2027188"/>
            <a:ext cx="2266463" cy="7265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just"/>
            <a:r>
              <a:rPr lang="es-MX" sz="1400" dirty="0">
                <a:solidFill>
                  <a:srgbClr val="0E1D41"/>
                </a:solidFill>
                <a:latin typeface="Century Gothic" panose="020B0502020202020204" pitchFamily="34" charset="0"/>
                <a:cs typeface="Arial"/>
              </a:rPr>
              <a:t>million</a:t>
            </a:r>
          </a:p>
          <a:p>
            <a:pPr algn="just"/>
            <a:r>
              <a:rPr lang="es-MX" sz="1400" dirty="0">
                <a:solidFill>
                  <a:srgbClr val="0E1D41"/>
                </a:solidFill>
                <a:latin typeface="Century Gothic" panose="020B0502020202020204" pitchFamily="34" charset="0"/>
                <a:cs typeface="Arial"/>
              </a:rPr>
              <a:t>people </a:t>
            </a:r>
          </a:p>
          <a:p>
            <a:pPr algn="just"/>
            <a:r>
              <a:rPr lang="es-MX" sz="1400" dirty="0">
                <a:solidFill>
                  <a:srgbClr val="0E1D41"/>
                </a:solidFill>
                <a:latin typeface="Century Gothic" panose="020B0502020202020204" pitchFamily="34" charset="0"/>
                <a:cs typeface="Arial"/>
              </a:rPr>
              <a:t>between countries.</a:t>
            </a:r>
            <a:endParaRPr lang="en-US" sz="1400" dirty="0">
              <a:solidFill>
                <a:srgbClr val="0E1D41"/>
              </a:solidFill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BAEE64-2CD3-364D-8D9D-786C88DD499E}"/>
              </a:ext>
            </a:extLst>
          </p:cNvPr>
          <p:cNvSpPr txBox="1"/>
          <p:nvPr/>
        </p:nvSpPr>
        <p:spPr>
          <a:xfrm>
            <a:off x="-166771" y="255464"/>
            <a:ext cx="64567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dirty="0">
                <a:solidFill>
                  <a:srgbClr val="0E1D41"/>
                </a:solidFill>
                <a:latin typeface="Century Gothic" panose="020B0502020202020204" pitchFamily="34" charset="0"/>
              </a:rPr>
              <a:t>Relevance of </a:t>
            </a:r>
            <a:r>
              <a:rPr lang="en-US" sz="4400" b="1" dirty="0">
                <a:solidFill>
                  <a:srgbClr val="0E1D41"/>
                </a:solidFill>
                <a:latin typeface="Century Gothic" panose="020B0502020202020204" pitchFamily="34" charset="0"/>
              </a:rPr>
              <a:t>USMCA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A9E12C-FC42-9543-89A6-744DDDC374C5}"/>
              </a:ext>
            </a:extLst>
          </p:cNvPr>
          <p:cNvSpPr txBox="1"/>
          <p:nvPr/>
        </p:nvSpPr>
        <p:spPr>
          <a:xfrm>
            <a:off x="5502936" y="744149"/>
            <a:ext cx="10983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E1D41"/>
                </a:solidFill>
                <a:latin typeface="Brush Script MT" panose="03060802040406070304" pitchFamily="66" charset="-122"/>
                <a:ea typeface="Brush Script MT" panose="03060802040406070304" pitchFamily="66" charset="-122"/>
                <a:cs typeface="Brush Script MT" panose="03060802040406070304" pitchFamily="66" charset="-122"/>
              </a:rPr>
              <a:t>in the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90D079C-6430-DB43-A48E-57C721C434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552" y="1554491"/>
            <a:ext cx="1771283" cy="104101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4E4CE71-D8F8-1445-8154-8B1352AD28CC}"/>
              </a:ext>
            </a:extLst>
          </p:cNvPr>
          <p:cNvSpPr txBox="1"/>
          <p:nvPr/>
        </p:nvSpPr>
        <p:spPr>
          <a:xfrm>
            <a:off x="1986703" y="1716995"/>
            <a:ext cx="1720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E1D41"/>
                </a:solidFill>
                <a:latin typeface="Century Gothic" panose="020B0502020202020204" pitchFamily="34" charset="0"/>
              </a:rPr>
              <a:t>Population of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57E8DC-308D-6D46-BD79-DC4D2A180F5F}"/>
              </a:ext>
            </a:extLst>
          </p:cNvPr>
          <p:cNvSpPr txBox="1"/>
          <p:nvPr/>
        </p:nvSpPr>
        <p:spPr>
          <a:xfrm>
            <a:off x="1837643" y="1994345"/>
            <a:ext cx="10358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C000"/>
                </a:solidFill>
                <a:latin typeface="Century Gothic" panose="020B0502020202020204" pitchFamily="34" charset="0"/>
                <a:ea typeface="Krungthep" panose="02000400000000000000" pitchFamily="2" charset="-34"/>
                <a:cs typeface="Krungthep" panose="02000400000000000000" pitchFamily="2" charset="-34"/>
              </a:rPr>
              <a:t>482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A0575A8-9FA2-7846-9F4D-B4DA3D9C25EA}"/>
              </a:ext>
            </a:extLst>
          </p:cNvPr>
          <p:cNvSpPr/>
          <p:nvPr/>
        </p:nvSpPr>
        <p:spPr>
          <a:xfrm>
            <a:off x="292762" y="298585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s-MX" dirty="0">
                <a:solidFill>
                  <a:srgbClr val="0E1D41"/>
                </a:solidFill>
                <a:latin typeface="Century Gothic" panose="020B0502020202020204" pitchFamily="34" charset="0"/>
                <a:cs typeface="Arial"/>
              </a:rPr>
              <a:t>It’s the largest</a:t>
            </a:r>
          </a:p>
          <a:p>
            <a:pPr algn="just"/>
            <a:r>
              <a:rPr lang="es-MX" dirty="0">
                <a:solidFill>
                  <a:srgbClr val="0E1D41"/>
                </a:solidFill>
                <a:latin typeface="Century Gothic" panose="020B0502020202020204" pitchFamily="34" charset="0"/>
                <a:cs typeface="Arial"/>
              </a:rPr>
              <a:t>zone in the world.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F056E30-BB18-484A-8C27-EBFE1CAFEDF1}"/>
              </a:ext>
            </a:extLst>
          </p:cNvPr>
          <p:cNvSpPr txBox="1"/>
          <p:nvPr/>
        </p:nvSpPr>
        <p:spPr>
          <a:xfrm>
            <a:off x="1850325" y="2956658"/>
            <a:ext cx="14814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Free Trade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8DE4256-5A44-8748-81D4-FEBC8F35A2CB}"/>
              </a:ext>
            </a:extLst>
          </p:cNvPr>
          <p:cNvSpPr/>
          <p:nvPr/>
        </p:nvSpPr>
        <p:spPr>
          <a:xfrm>
            <a:off x="396552" y="5447006"/>
            <a:ext cx="21413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>
                <a:solidFill>
                  <a:srgbClr val="0E1D41"/>
                </a:solidFill>
                <a:latin typeface="Century Gothic" panose="020B0502020202020204" pitchFamily="34" charset="0"/>
                <a:cs typeface="Arial"/>
              </a:rPr>
              <a:t>Mexico became </a:t>
            </a:r>
            <a:br>
              <a:rPr lang="es-MX" dirty="0">
                <a:solidFill>
                  <a:srgbClr val="0E1D41"/>
                </a:solidFill>
                <a:latin typeface="Century Gothic" panose="020B0502020202020204" pitchFamily="34" charset="0"/>
                <a:cs typeface="Arial"/>
              </a:rPr>
            </a:br>
            <a:r>
              <a:rPr lang="es-MX" dirty="0">
                <a:solidFill>
                  <a:srgbClr val="FFC000"/>
                </a:solidFill>
                <a:latin typeface="Century Gothic" panose="020B0502020202020204" pitchFamily="34" charset="0"/>
                <a:cs typeface="Arial"/>
              </a:rPr>
              <a:t>US  trade partner.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DB264DB-39CB-B34C-90D7-C81284E4BA18}"/>
              </a:ext>
            </a:extLst>
          </p:cNvPr>
          <p:cNvSpPr/>
          <p:nvPr/>
        </p:nvSpPr>
        <p:spPr>
          <a:xfrm>
            <a:off x="170120" y="4813520"/>
            <a:ext cx="3089307" cy="4714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40000"/>
              </a:lnSpc>
            </a:pPr>
            <a:r>
              <a:rPr lang="es-MX" sz="2000" b="1" dirty="0">
                <a:solidFill>
                  <a:srgbClr val="FFC000"/>
                </a:solidFill>
                <a:latin typeface="Century Gothic" panose="020B0502020202020204" pitchFamily="34" charset="0"/>
                <a:cs typeface="Arial"/>
              </a:rPr>
              <a:t>28% of the world’s GDP.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577C889-D1AF-494B-862D-8FFBA92596D2}"/>
              </a:ext>
            </a:extLst>
          </p:cNvPr>
          <p:cNvSpPr txBox="1"/>
          <p:nvPr/>
        </p:nvSpPr>
        <p:spPr>
          <a:xfrm>
            <a:off x="2357688" y="5446076"/>
            <a:ext cx="14863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13BDD"/>
                </a:solidFill>
                <a:latin typeface="Century Gothic" panose="020B0502020202020204" pitchFamily="34" charset="0"/>
              </a:rPr>
              <a:t>the largest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DF99219-F793-D846-963A-FE154DAF5A23}"/>
              </a:ext>
            </a:extLst>
          </p:cNvPr>
          <p:cNvSpPr/>
          <p:nvPr/>
        </p:nvSpPr>
        <p:spPr>
          <a:xfrm>
            <a:off x="891508" y="6108740"/>
            <a:ext cx="214139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400" dirty="0">
                <a:solidFill>
                  <a:srgbClr val="0E1D41"/>
                </a:solidFill>
                <a:latin typeface="Century Gothic" panose="020B0502020202020204" pitchFamily="34" charset="0"/>
                <a:cs typeface="Arial"/>
              </a:rPr>
              <a:t>(CHINA VS. U.S.)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C788953-0277-3241-B07D-A43799E8F238}"/>
              </a:ext>
            </a:extLst>
          </p:cNvPr>
          <p:cNvSpPr/>
          <p:nvPr/>
        </p:nvSpPr>
        <p:spPr>
          <a:xfrm>
            <a:off x="1775634" y="3799265"/>
            <a:ext cx="21436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>
                <a:solidFill>
                  <a:srgbClr val="0E1D41"/>
                </a:solidFill>
                <a:latin typeface="Century Gothic" panose="020B0502020202020204" pitchFamily="34" charset="0"/>
                <a:cs typeface="Arial"/>
              </a:rPr>
              <a:t>jobs in the U.S.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91CC9F1-BAC2-F349-82ED-CE85B3D35DEC}"/>
              </a:ext>
            </a:extLst>
          </p:cNvPr>
          <p:cNvSpPr txBox="1"/>
          <p:nvPr/>
        </p:nvSpPr>
        <p:spPr>
          <a:xfrm>
            <a:off x="490799" y="3772762"/>
            <a:ext cx="13468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13BDD"/>
                </a:solidFill>
                <a:latin typeface="Century Gothic" panose="020B0502020202020204" pitchFamily="34" charset="0"/>
              </a:rPr>
              <a:t>14 million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58D2909-54BA-0B4C-BC17-973923115453}"/>
              </a:ext>
            </a:extLst>
          </p:cNvPr>
          <p:cNvSpPr/>
          <p:nvPr/>
        </p:nvSpPr>
        <p:spPr>
          <a:xfrm>
            <a:off x="531621" y="4123432"/>
            <a:ext cx="26120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>
                <a:solidFill>
                  <a:srgbClr val="0E1D41"/>
                </a:solidFill>
                <a:latin typeface="Century Gothic" panose="020B0502020202020204" pitchFamily="34" charset="0"/>
                <a:cs typeface="Arial"/>
              </a:rPr>
              <a:t>USMCA related.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5931224-D4B6-0D44-9D7B-ECE7ABF61AB5}"/>
              </a:ext>
            </a:extLst>
          </p:cNvPr>
          <p:cNvSpPr/>
          <p:nvPr/>
        </p:nvSpPr>
        <p:spPr>
          <a:xfrm>
            <a:off x="190745" y="4634010"/>
            <a:ext cx="29529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>
                <a:solidFill>
                  <a:srgbClr val="0E1D41"/>
                </a:solidFill>
                <a:latin typeface="Century Gothic" panose="020B0502020202020204" pitchFamily="34" charset="0"/>
                <a:cs typeface="Arial"/>
              </a:rPr>
              <a:t>It represents more than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61E3F83-7F52-7C4A-84D9-5CFDCFD0C1BA}"/>
              </a:ext>
            </a:extLst>
          </p:cNvPr>
          <p:cNvSpPr/>
          <p:nvPr/>
        </p:nvSpPr>
        <p:spPr>
          <a:xfrm>
            <a:off x="4455479" y="3377550"/>
            <a:ext cx="24524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E1D41"/>
                </a:solidFill>
                <a:latin typeface="Century Gothic" panose="020B0502020202020204" pitchFamily="34" charset="0"/>
                <a:cs typeface="Arial"/>
              </a:rPr>
              <a:t>Market value</a:t>
            </a:r>
            <a:endParaRPr lang="es-MX" dirty="0">
              <a:solidFill>
                <a:srgbClr val="0E1D41"/>
              </a:solidFill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32F0AEE-768C-9049-9EC0-C27C7C553EAE}"/>
              </a:ext>
            </a:extLst>
          </p:cNvPr>
          <p:cNvSpPr txBox="1"/>
          <p:nvPr/>
        </p:nvSpPr>
        <p:spPr>
          <a:xfrm>
            <a:off x="6002178" y="3345095"/>
            <a:ext cx="24561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13BDD"/>
                </a:solidFill>
                <a:latin typeface="Century Gothic" panose="020B0502020202020204" pitchFamily="34" charset="0"/>
              </a:rPr>
              <a:t>20.5 billion dollars.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447F61F-0F8D-294A-AADA-9ADB31B4397F}"/>
              </a:ext>
            </a:extLst>
          </p:cNvPr>
          <p:cNvSpPr txBox="1"/>
          <p:nvPr/>
        </p:nvSpPr>
        <p:spPr>
          <a:xfrm>
            <a:off x="4497385" y="4086740"/>
            <a:ext cx="6944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16%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1714590-87BD-8E47-8C38-E8230E169331}"/>
              </a:ext>
            </a:extLst>
          </p:cNvPr>
          <p:cNvSpPr/>
          <p:nvPr/>
        </p:nvSpPr>
        <p:spPr>
          <a:xfrm>
            <a:off x="5137587" y="4093128"/>
            <a:ext cx="24524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E1D41"/>
                </a:solidFill>
                <a:latin typeface="Century Gothic" panose="020B0502020202020204" pitchFamily="34" charset="0"/>
                <a:cs typeface="Arial"/>
              </a:rPr>
              <a:t>of world trade.</a:t>
            </a:r>
            <a:endParaRPr lang="es-MX" dirty="0">
              <a:solidFill>
                <a:srgbClr val="0E1D41"/>
              </a:solidFill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38C2C20-80BC-3647-BF3F-1DCAE717A5C3}"/>
              </a:ext>
            </a:extLst>
          </p:cNvPr>
          <p:cNvSpPr/>
          <p:nvPr/>
        </p:nvSpPr>
        <p:spPr>
          <a:xfrm>
            <a:off x="4572000" y="4648430"/>
            <a:ext cx="31569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E1D41"/>
                </a:solidFill>
                <a:latin typeface="Century Gothic" panose="020B0502020202020204" pitchFamily="34" charset="0"/>
                <a:cs typeface="Arial"/>
              </a:rPr>
              <a:t>US Mexico trade has grown</a:t>
            </a:r>
            <a:endParaRPr lang="es-MX" dirty="0">
              <a:solidFill>
                <a:srgbClr val="0E1D41"/>
              </a:solidFill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368E0D5-74FA-5542-909D-7C50739BFCA8}"/>
              </a:ext>
            </a:extLst>
          </p:cNvPr>
          <p:cNvSpPr txBox="1"/>
          <p:nvPr/>
        </p:nvSpPr>
        <p:spPr>
          <a:xfrm>
            <a:off x="7014258" y="4628047"/>
            <a:ext cx="14440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13BDD"/>
                </a:solidFill>
                <a:latin typeface="Century Gothic" panose="020B0502020202020204" pitchFamily="34" charset="0"/>
              </a:rPr>
              <a:t> 6 times.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AFDA1D3-FE3C-F44B-ABDE-264524A4327B}"/>
              </a:ext>
            </a:extLst>
          </p:cNvPr>
          <p:cNvSpPr/>
          <p:nvPr/>
        </p:nvSpPr>
        <p:spPr>
          <a:xfrm>
            <a:off x="4572000" y="5247045"/>
            <a:ext cx="38204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E1D41"/>
                </a:solidFill>
                <a:latin typeface="Century Gothic" panose="020B0502020202020204" pitchFamily="34" charset="0"/>
                <a:cs typeface="Arial"/>
              </a:rPr>
              <a:t>U.S. and Canada trade has grown </a:t>
            </a:r>
            <a:endParaRPr lang="es-MX" dirty="0">
              <a:solidFill>
                <a:srgbClr val="0E1D41"/>
              </a:solidFill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9D949A7-EE58-AF48-833C-66528E4A5D2C}"/>
              </a:ext>
            </a:extLst>
          </p:cNvPr>
          <p:cNvSpPr txBox="1"/>
          <p:nvPr/>
        </p:nvSpPr>
        <p:spPr>
          <a:xfrm>
            <a:off x="5422738" y="5524077"/>
            <a:ext cx="11272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9 times.</a:t>
            </a:r>
          </a:p>
        </p:txBody>
      </p:sp>
    </p:spTree>
    <p:extLst>
      <p:ext uri="{BB962C8B-B14F-4D97-AF65-F5344CB8AC3E}">
        <p14:creationId xmlns:p14="http://schemas.microsoft.com/office/powerpoint/2010/main" val="25086640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677C29A-3D99-694B-80D2-80310E5449F2}"/>
              </a:ext>
            </a:extLst>
          </p:cNvPr>
          <p:cNvSpPr/>
          <p:nvPr/>
        </p:nvSpPr>
        <p:spPr>
          <a:xfrm>
            <a:off x="1" y="0"/>
            <a:ext cx="4900475" cy="6858000"/>
          </a:xfrm>
          <a:prstGeom prst="rect">
            <a:avLst/>
          </a:prstGeom>
          <a:solidFill>
            <a:srgbClr val="0E1D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A7845FD0-5876-CF49-8F2D-412A04A061A1}"/>
              </a:ext>
            </a:extLst>
          </p:cNvPr>
          <p:cNvSpPr txBox="1">
            <a:spLocks/>
          </p:cNvSpPr>
          <p:nvPr/>
        </p:nvSpPr>
        <p:spPr>
          <a:xfrm>
            <a:off x="-813205" y="3397414"/>
            <a:ext cx="6553436" cy="1430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s-ES" sz="2800" b="1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INTERNATIONAL </a:t>
            </a:r>
          </a:p>
          <a:p>
            <a:pPr>
              <a:lnSpc>
                <a:spcPct val="120000"/>
              </a:lnSpc>
            </a:pPr>
            <a:r>
              <a:rPr lang="es-ES" sz="2800" b="1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GEOPOLITICAL CONTEXT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960D1E9-ED18-9746-980E-5E9E2047DDCB}"/>
              </a:ext>
            </a:extLst>
          </p:cNvPr>
          <p:cNvSpPr/>
          <p:nvPr/>
        </p:nvSpPr>
        <p:spPr>
          <a:xfrm>
            <a:off x="5086906" y="347478"/>
            <a:ext cx="3435659" cy="5252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es-MX" sz="1400" dirty="0">
                <a:solidFill>
                  <a:srgbClr val="052389"/>
                </a:solidFill>
                <a:latin typeface="Century Gothic" panose="020B0502020202020204" pitchFamily="34" charset="0"/>
                <a:cs typeface="Arial"/>
              </a:rPr>
              <a:t>Growth</a:t>
            </a:r>
            <a:r>
              <a:rPr lang="es-MX" sz="1600" dirty="0">
                <a:solidFill>
                  <a:srgbClr val="052389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s-MX" sz="1400" dirty="0">
                <a:solidFill>
                  <a:srgbClr val="052389"/>
                </a:solidFill>
                <a:latin typeface="Century Gothic" panose="020B0502020202020204" pitchFamily="34" charset="0"/>
                <a:cs typeface="Arial"/>
              </a:rPr>
              <a:t>of global economic trade reached</a:t>
            </a:r>
            <a:endParaRPr lang="es-MX" sz="1200" dirty="0">
              <a:solidFill>
                <a:srgbClr val="052389"/>
              </a:solidFill>
              <a:latin typeface="Century Gothic" panose="020B0502020202020204" pitchFamily="34" charset="0"/>
              <a:cs typeface="Arial"/>
            </a:endParaRPr>
          </a:p>
          <a:p>
            <a:pPr algn="just">
              <a:lnSpc>
                <a:spcPct val="140000"/>
              </a:lnSpc>
            </a:pPr>
            <a:endParaRPr lang="es-MX" sz="1400" dirty="0">
              <a:solidFill>
                <a:srgbClr val="052389"/>
              </a:solidFill>
              <a:latin typeface="Century Gothic" panose="020B0502020202020204" pitchFamily="34" charset="0"/>
              <a:cs typeface="Arial"/>
            </a:endParaRPr>
          </a:p>
          <a:p>
            <a:pPr algn="just">
              <a:lnSpc>
                <a:spcPct val="140000"/>
              </a:lnSpc>
            </a:pPr>
            <a:endParaRPr lang="es-MX" sz="1400" dirty="0">
              <a:solidFill>
                <a:srgbClr val="052389"/>
              </a:solidFill>
              <a:latin typeface="Century Gothic" panose="020B0502020202020204" pitchFamily="34" charset="0"/>
              <a:cs typeface="Arial"/>
            </a:endParaRPr>
          </a:p>
          <a:p>
            <a:pPr algn="just">
              <a:lnSpc>
                <a:spcPct val="140000"/>
              </a:lnSpc>
            </a:pPr>
            <a:endParaRPr lang="es-MX" sz="1400" dirty="0">
              <a:solidFill>
                <a:srgbClr val="052389"/>
              </a:solidFill>
              <a:latin typeface="Century Gothic" panose="020B0502020202020204" pitchFamily="34" charset="0"/>
              <a:cs typeface="Arial"/>
            </a:endParaRPr>
          </a:p>
          <a:p>
            <a:pPr algn="just">
              <a:lnSpc>
                <a:spcPct val="140000"/>
              </a:lnSpc>
            </a:pPr>
            <a:endParaRPr lang="es-MX" sz="1400" dirty="0">
              <a:solidFill>
                <a:srgbClr val="052389"/>
              </a:solidFill>
              <a:latin typeface="Century Gothic" panose="020B0502020202020204" pitchFamily="34" charset="0"/>
              <a:cs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F2AC20-2CF3-454B-879F-8D693F4086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6504" y="1553593"/>
            <a:ext cx="1537104" cy="153710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F69A9F2-5651-7048-AA9A-B6FDBEB116E9}"/>
              </a:ext>
            </a:extLst>
          </p:cNvPr>
          <p:cNvSpPr/>
          <p:nvPr/>
        </p:nvSpPr>
        <p:spPr>
          <a:xfrm>
            <a:off x="5086906" y="756333"/>
            <a:ext cx="2908168" cy="7746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40000"/>
              </a:lnSpc>
            </a:pPr>
            <a:r>
              <a:rPr lang="es-MX" sz="3600" b="1" dirty="0">
                <a:solidFill>
                  <a:srgbClr val="FFC000"/>
                </a:solidFill>
                <a:latin typeface="Century Gothic" panose="020B0502020202020204" pitchFamily="34" charset="0"/>
                <a:cs typeface="Arial"/>
              </a:rPr>
              <a:t>3,1% </a:t>
            </a:r>
            <a:r>
              <a:rPr lang="es-MX" sz="2400" b="1" dirty="0">
                <a:solidFill>
                  <a:srgbClr val="FFC000"/>
                </a:solidFill>
                <a:latin typeface="Century Gothic" panose="020B0502020202020204" pitchFamily="34" charset="0"/>
                <a:cs typeface="Arial"/>
              </a:rPr>
              <a:t>in</a:t>
            </a:r>
            <a:r>
              <a:rPr lang="es-MX" sz="3600" b="1" dirty="0">
                <a:solidFill>
                  <a:srgbClr val="FFC000"/>
                </a:solidFill>
                <a:latin typeface="Century Gothic" panose="020B0502020202020204" pitchFamily="34" charset="0"/>
                <a:cs typeface="Arial"/>
              </a:rPr>
              <a:t> 2018.</a:t>
            </a:r>
            <a:endParaRPr lang="es-MX" sz="1400" b="1" dirty="0">
              <a:solidFill>
                <a:srgbClr val="FFC000"/>
              </a:solidFill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A5E0681-8203-FA42-92B0-778FD434D388}"/>
              </a:ext>
            </a:extLst>
          </p:cNvPr>
          <p:cNvSpPr/>
          <p:nvPr/>
        </p:nvSpPr>
        <p:spPr>
          <a:xfrm>
            <a:off x="5086907" y="2240536"/>
            <a:ext cx="380852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MX" sz="1400" dirty="0">
                <a:solidFill>
                  <a:srgbClr val="052389"/>
                </a:solidFill>
                <a:latin typeface="Century Gothic" panose="020B0502020202020204" pitchFamily="34" charset="0"/>
                <a:cs typeface="Arial"/>
              </a:rPr>
              <a:t>Electoral processes around the world during the last two years. </a:t>
            </a:r>
            <a:r>
              <a:rPr lang="es-MX" sz="1400" b="1" dirty="0">
                <a:solidFill>
                  <a:srgbClr val="FFC000"/>
                </a:solidFill>
                <a:latin typeface="Century Gothic" panose="020B0502020202020204" pitchFamily="34" charset="0"/>
                <a:cs typeface="Arial"/>
              </a:rPr>
              <a:t>(United States, Mexico, part of the European Union and Latin America).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5B7EC34-8A8B-F84D-8F0A-7521FB6864BE}"/>
              </a:ext>
            </a:extLst>
          </p:cNvPr>
          <p:cNvSpPr/>
          <p:nvPr/>
        </p:nvSpPr>
        <p:spPr>
          <a:xfrm>
            <a:off x="5086907" y="3652630"/>
            <a:ext cx="380852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400" dirty="0">
                <a:solidFill>
                  <a:srgbClr val="052389"/>
                </a:solidFill>
                <a:latin typeface="Century Gothic" panose="020B0502020202020204" pitchFamily="34" charset="0"/>
                <a:cs typeface="Arial"/>
              </a:rPr>
              <a:t>Global trade confrontations </a:t>
            </a:r>
            <a:r>
              <a:rPr lang="es-MX" sz="1400" b="1" dirty="0">
                <a:solidFill>
                  <a:srgbClr val="FFC000"/>
                </a:solidFill>
                <a:latin typeface="Century Gothic" panose="020B0502020202020204" pitchFamily="34" charset="0"/>
                <a:cs typeface="Arial"/>
              </a:rPr>
              <a:t>(China, Canada, European Union, Japan, Iran, Turkey and Mexico) </a:t>
            </a:r>
            <a:r>
              <a:rPr lang="es-MX" sz="1400" dirty="0">
                <a:solidFill>
                  <a:srgbClr val="052389"/>
                </a:solidFill>
                <a:latin typeface="Century Gothic" panose="020B0502020202020204" pitchFamily="34" charset="0"/>
                <a:cs typeface="Arial"/>
              </a:rPr>
              <a:t>for the protectionist stance of the United States government.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C2CED40-53A9-F34F-B6F6-D2F35827EC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1622" y="6294399"/>
            <a:ext cx="969084" cy="40328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866BCC9-42A0-5A4B-A886-132DA7F716A2}"/>
              </a:ext>
            </a:extLst>
          </p:cNvPr>
          <p:cNvCxnSpPr/>
          <p:nvPr/>
        </p:nvCxnSpPr>
        <p:spPr>
          <a:xfrm>
            <a:off x="5202316" y="1825674"/>
            <a:ext cx="537915" cy="0"/>
          </a:xfrm>
          <a:prstGeom prst="line">
            <a:avLst/>
          </a:prstGeom>
          <a:ln w="22225">
            <a:solidFill>
              <a:srgbClr val="0E1D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8B58137-1399-724D-9FF5-19FB593F8B39}"/>
              </a:ext>
            </a:extLst>
          </p:cNvPr>
          <p:cNvCxnSpPr/>
          <p:nvPr/>
        </p:nvCxnSpPr>
        <p:spPr>
          <a:xfrm>
            <a:off x="5202317" y="3523749"/>
            <a:ext cx="537915" cy="0"/>
          </a:xfrm>
          <a:prstGeom prst="line">
            <a:avLst/>
          </a:prstGeom>
          <a:ln w="22225">
            <a:solidFill>
              <a:srgbClr val="0E1D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3780D07-E6EA-CD40-A70A-CBDAE2EC7482}"/>
              </a:ext>
            </a:extLst>
          </p:cNvPr>
          <p:cNvCxnSpPr/>
          <p:nvPr/>
        </p:nvCxnSpPr>
        <p:spPr>
          <a:xfrm>
            <a:off x="5202317" y="4879584"/>
            <a:ext cx="537915" cy="0"/>
          </a:xfrm>
          <a:prstGeom prst="line">
            <a:avLst/>
          </a:prstGeom>
          <a:ln w="22225">
            <a:solidFill>
              <a:srgbClr val="0E1D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51050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A5E0681-8203-FA42-92B0-778FD434D388}"/>
              </a:ext>
            </a:extLst>
          </p:cNvPr>
          <p:cNvSpPr/>
          <p:nvPr/>
        </p:nvSpPr>
        <p:spPr>
          <a:xfrm>
            <a:off x="5086906" y="333454"/>
            <a:ext cx="38085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000" b="1" dirty="0">
                <a:solidFill>
                  <a:srgbClr val="FFC000"/>
                </a:solidFill>
                <a:latin typeface="Century Gothic" panose="020B0502020202020204" pitchFamily="34" charset="0"/>
                <a:cs typeface="Arial"/>
              </a:rPr>
              <a:t>USMCA “WORST TRADE DEAL EVER”</a:t>
            </a:r>
            <a:endParaRPr lang="es-MX" dirty="0">
              <a:solidFill>
                <a:srgbClr val="052389"/>
              </a:solidFill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677C29A-3D99-694B-80D2-80310E5449F2}"/>
              </a:ext>
            </a:extLst>
          </p:cNvPr>
          <p:cNvSpPr/>
          <p:nvPr/>
        </p:nvSpPr>
        <p:spPr>
          <a:xfrm>
            <a:off x="1" y="0"/>
            <a:ext cx="4900475" cy="6858000"/>
          </a:xfrm>
          <a:prstGeom prst="rect">
            <a:avLst/>
          </a:prstGeom>
          <a:solidFill>
            <a:srgbClr val="0E1D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A7845FD0-5876-CF49-8F2D-412A04A061A1}"/>
              </a:ext>
            </a:extLst>
          </p:cNvPr>
          <p:cNvSpPr txBox="1">
            <a:spLocks/>
          </p:cNvSpPr>
          <p:nvPr/>
        </p:nvSpPr>
        <p:spPr>
          <a:xfrm>
            <a:off x="-813205" y="3397414"/>
            <a:ext cx="6553436" cy="1430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s-ES" sz="2800" b="1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INTERNATIONAL</a:t>
            </a:r>
            <a:r>
              <a:rPr lang="es-ES" sz="2800" dirty="0">
                <a:solidFill>
                  <a:schemeClr val="bg1"/>
                </a:solidFill>
                <a:latin typeface="Oswald" panose="02000503000000000000" pitchFamily="2" charset="0"/>
                <a:cs typeface="Arial"/>
              </a:rPr>
              <a:t> </a:t>
            </a:r>
          </a:p>
          <a:p>
            <a:pPr>
              <a:lnSpc>
                <a:spcPct val="120000"/>
              </a:lnSpc>
            </a:pPr>
            <a:r>
              <a:rPr lang="es-ES" sz="2800" b="1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GEOPOLITICAL CONTEXT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F2AC20-2CF3-454B-879F-8D693F4086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6504" y="1553593"/>
            <a:ext cx="1537104" cy="153710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5B7EC34-8A8B-F84D-8F0A-7521FB6864BE}"/>
              </a:ext>
            </a:extLst>
          </p:cNvPr>
          <p:cNvSpPr/>
          <p:nvPr/>
        </p:nvSpPr>
        <p:spPr>
          <a:xfrm>
            <a:off x="5150158" y="2631472"/>
            <a:ext cx="19874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400" dirty="0">
                <a:solidFill>
                  <a:srgbClr val="052389"/>
                </a:solidFill>
                <a:latin typeface="Century Gothic" panose="020B0502020202020204" pitchFamily="34" charset="0"/>
                <a:cs typeface="Arial"/>
              </a:rPr>
              <a:t>Negotiations</a:t>
            </a:r>
          </a:p>
          <a:p>
            <a:r>
              <a:rPr lang="es-MX" sz="1400" dirty="0">
                <a:solidFill>
                  <a:srgbClr val="052389"/>
                </a:solidFill>
                <a:latin typeface="Century Gothic" panose="020B0502020202020204" pitchFamily="34" charset="0"/>
                <a:cs typeface="Arial"/>
              </a:rPr>
              <a:t>via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789B8DA-9961-F543-A554-4A5E57CC2232}"/>
              </a:ext>
            </a:extLst>
          </p:cNvPr>
          <p:cNvSpPr/>
          <p:nvPr/>
        </p:nvSpPr>
        <p:spPr>
          <a:xfrm>
            <a:off x="5513245" y="2732041"/>
            <a:ext cx="960583" cy="4687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140000"/>
              </a:lnSpc>
            </a:pPr>
            <a:r>
              <a:rPr lang="es-MX" sz="2000" dirty="0">
                <a:solidFill>
                  <a:srgbClr val="FFC000"/>
                </a:solidFill>
                <a:latin typeface="Impact" panose="020B0806030902050204" pitchFamily="34" charset="0"/>
                <a:cs typeface="Arial"/>
              </a:rPr>
              <a:t>Twitter.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9934046-BE96-6541-BF19-A02EA7E54F62}"/>
              </a:ext>
            </a:extLst>
          </p:cNvPr>
          <p:cNvSpPr/>
          <p:nvPr/>
        </p:nvSpPr>
        <p:spPr>
          <a:xfrm>
            <a:off x="5150159" y="3716325"/>
            <a:ext cx="367424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MX" sz="1400" dirty="0">
                <a:solidFill>
                  <a:srgbClr val="052389"/>
                </a:solidFill>
                <a:latin typeface="Century Gothic" panose="020B0502020202020204" pitchFamily="34" charset="0"/>
                <a:cs typeface="Arial"/>
              </a:rPr>
              <a:t>Re-negotiation of USMCA during presidential elections and transition in Mexico. 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1A33DCA-D874-634F-9A40-3DF58671A0E9}"/>
              </a:ext>
            </a:extLst>
          </p:cNvPr>
          <p:cNvCxnSpPr/>
          <p:nvPr/>
        </p:nvCxnSpPr>
        <p:spPr>
          <a:xfrm>
            <a:off x="5202318" y="3586579"/>
            <a:ext cx="537915" cy="0"/>
          </a:xfrm>
          <a:prstGeom prst="line">
            <a:avLst/>
          </a:prstGeom>
          <a:ln w="22225">
            <a:solidFill>
              <a:srgbClr val="0E1D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AD740F88-7125-7742-865F-D208292A57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1622" y="6294399"/>
            <a:ext cx="969084" cy="403284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08B695D-5537-5340-8130-FE9B41F5C61E}"/>
              </a:ext>
            </a:extLst>
          </p:cNvPr>
          <p:cNvCxnSpPr/>
          <p:nvPr/>
        </p:nvCxnSpPr>
        <p:spPr>
          <a:xfrm>
            <a:off x="5202317" y="4631437"/>
            <a:ext cx="537915" cy="0"/>
          </a:xfrm>
          <a:prstGeom prst="line">
            <a:avLst/>
          </a:prstGeom>
          <a:ln w="22225">
            <a:solidFill>
              <a:srgbClr val="0E1D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A638D358-5835-DA46-B330-2C7823D98B9F}"/>
              </a:ext>
            </a:extLst>
          </p:cNvPr>
          <p:cNvSpPr/>
          <p:nvPr/>
        </p:nvSpPr>
        <p:spPr>
          <a:xfrm>
            <a:off x="5188229" y="4744812"/>
            <a:ext cx="318708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600" b="1" dirty="0">
                <a:solidFill>
                  <a:srgbClr val="052389"/>
                </a:solidFill>
                <a:latin typeface="Century Gothic" panose="020B0502020202020204" pitchFamily="34" charset="0"/>
                <a:cs typeface="Arial"/>
              </a:rPr>
              <a:t>US renegotiate to eliminate trade deficit…. </a:t>
            </a:r>
          </a:p>
          <a:p>
            <a:endParaRPr lang="es-MX" sz="1600" b="1" dirty="0">
              <a:solidFill>
                <a:srgbClr val="052389"/>
              </a:solidFill>
              <a:latin typeface="Century Gothic" panose="020B0502020202020204" pitchFamily="34" charset="0"/>
              <a:cs typeface="Arial"/>
            </a:endParaRPr>
          </a:p>
          <a:p>
            <a:r>
              <a:rPr lang="es-MX" sz="1600" b="1" dirty="0">
                <a:solidFill>
                  <a:srgbClr val="052389"/>
                </a:solidFill>
                <a:latin typeface="Century Gothic" panose="020B0502020202020204" pitchFamily="34" charset="0"/>
                <a:cs typeface="Arial"/>
              </a:rPr>
              <a:t>Which INCREASED 10%  in 2018. </a:t>
            </a:r>
          </a:p>
          <a:p>
            <a:r>
              <a:rPr lang="en-US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U.S. global trade deficit is at a record of </a:t>
            </a:r>
            <a:br>
              <a:rPr lang="en-US" sz="16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US" sz="1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900 billion USD</a:t>
            </a:r>
            <a:r>
              <a:rPr lang="en-US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endParaRPr lang="es-MX" sz="1600" b="1" dirty="0">
              <a:solidFill>
                <a:srgbClr val="052389"/>
              </a:solidFill>
              <a:latin typeface="Century Gothic" panose="020B0502020202020204" pitchFamily="34" charset="0"/>
              <a:cs typeface="Arial"/>
            </a:endParaRPr>
          </a:p>
          <a:p>
            <a:endParaRPr lang="es-MX" sz="1600" b="1" dirty="0">
              <a:solidFill>
                <a:srgbClr val="052389"/>
              </a:solidFill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29C80CD-16DA-8842-A806-CE2B3E5A1A15}"/>
              </a:ext>
            </a:extLst>
          </p:cNvPr>
          <p:cNvSpPr/>
          <p:nvPr/>
        </p:nvSpPr>
        <p:spPr>
          <a:xfrm>
            <a:off x="5086906" y="1021697"/>
            <a:ext cx="367424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600" b="1" dirty="0">
                <a:solidFill>
                  <a:srgbClr val="052389"/>
                </a:solidFill>
                <a:latin typeface="Century Gothic" panose="020B0502020202020204" pitchFamily="34" charset="0"/>
                <a:cs typeface="Arial"/>
              </a:rPr>
              <a:t>Trump is on campaign again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524E1B2-A0CA-AC42-BAB1-D47968AD7CFE}"/>
              </a:ext>
            </a:extLst>
          </p:cNvPr>
          <p:cNvSpPr/>
          <p:nvPr/>
        </p:nvSpPr>
        <p:spPr>
          <a:xfrm>
            <a:off x="5262451" y="1365799"/>
            <a:ext cx="198749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dirty="0">
                <a:solidFill>
                  <a:srgbClr val="052389"/>
                </a:solidFill>
                <a:latin typeface="Century Gothic" panose="020B0502020202020204" pitchFamily="34" charset="0"/>
                <a:cs typeface="Arial"/>
              </a:rPr>
              <a:t>U.S. – MEX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dirty="0">
                <a:solidFill>
                  <a:srgbClr val="052389"/>
                </a:solidFill>
                <a:latin typeface="Century Gothic" panose="020B0502020202020204" pitchFamily="34" charset="0"/>
                <a:cs typeface="Arial"/>
              </a:rPr>
              <a:t>China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dirty="0">
                <a:solidFill>
                  <a:srgbClr val="052389"/>
                </a:solidFill>
                <a:latin typeface="Century Gothic" panose="020B0502020202020204" pitchFamily="34" charset="0"/>
                <a:cs typeface="Arial"/>
              </a:rPr>
              <a:t>Wall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sz="1400" dirty="0">
              <a:solidFill>
                <a:srgbClr val="052389"/>
              </a:solidFill>
              <a:latin typeface="Century Gothic" panose="020B0502020202020204" pitchFamily="34" charset="0"/>
              <a:cs typeface="Arial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00F9737-AD4A-5549-ADC0-82F806F33A20}"/>
              </a:ext>
            </a:extLst>
          </p:cNvPr>
          <p:cNvCxnSpPr/>
          <p:nvPr/>
        </p:nvCxnSpPr>
        <p:spPr>
          <a:xfrm>
            <a:off x="5188229" y="2431796"/>
            <a:ext cx="537915" cy="0"/>
          </a:xfrm>
          <a:prstGeom prst="line">
            <a:avLst/>
          </a:prstGeom>
          <a:ln w="22225">
            <a:solidFill>
              <a:srgbClr val="0E1D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92BAF4E4-CDF4-1F40-8AFD-49D14F7C1A51}"/>
              </a:ext>
            </a:extLst>
          </p:cNvPr>
          <p:cNvSpPr/>
          <p:nvPr/>
        </p:nvSpPr>
        <p:spPr>
          <a:xfrm>
            <a:off x="6785339" y="2747727"/>
            <a:ext cx="198749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400" b="1" dirty="0">
                <a:solidFill>
                  <a:srgbClr val="052389"/>
                </a:solidFill>
                <a:latin typeface="Century Gothic" panose="020B0502020202020204" pitchFamily="34" charset="0"/>
                <a:cs typeface="Arial"/>
              </a:rPr>
              <a:t>Threats to leave USMCA and shut the border.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EE6DAE8-8A95-4B40-A41D-599DC92C46C4}"/>
              </a:ext>
            </a:extLst>
          </p:cNvPr>
          <p:cNvCxnSpPr>
            <a:cxnSpLocks/>
          </p:cNvCxnSpPr>
          <p:nvPr/>
        </p:nvCxnSpPr>
        <p:spPr>
          <a:xfrm>
            <a:off x="6473828" y="2973480"/>
            <a:ext cx="29887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67091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A275FE-A334-6849-8855-51B7D5F554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6210" y="3631807"/>
            <a:ext cx="4182007" cy="544835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1400" b="1" dirty="0">
                <a:solidFill>
                  <a:srgbClr val="013BDD"/>
                </a:solidFill>
                <a:latin typeface="Century Gothic" panose="020B0502020202020204" pitchFamily="34" charset="0"/>
              </a:rPr>
              <a:t>1 million</a:t>
            </a:r>
            <a:r>
              <a:rPr lang="en-US" sz="1600" b="1" dirty="0">
                <a:solidFill>
                  <a:srgbClr val="013BDD"/>
                </a:solidFill>
                <a:latin typeface="Century Gothic" panose="020B0502020202020204" pitchFamily="34" charset="0"/>
              </a:rPr>
              <a:t> </a:t>
            </a:r>
            <a:r>
              <a:rPr lang="en-US" sz="1400" b="1" dirty="0">
                <a:solidFill>
                  <a:srgbClr val="013BDD"/>
                </a:solidFill>
                <a:latin typeface="Century Gothic" panose="020B0502020202020204" pitchFamily="34" charset="0"/>
              </a:rPr>
              <a:t>people </a:t>
            </a:r>
            <a:r>
              <a:rPr lang="en-US" sz="1100" dirty="0">
                <a:latin typeface="Century Gothic" panose="020B0502020202020204" pitchFamily="34" charset="0"/>
              </a:rPr>
              <a:t>and</a:t>
            </a:r>
            <a:r>
              <a:rPr lang="en-US" sz="1200" dirty="0">
                <a:latin typeface="Century Gothic" panose="020B0502020202020204" pitchFamily="34" charset="0"/>
              </a:rPr>
              <a:t> </a:t>
            </a:r>
            <a:r>
              <a:rPr lang="en-US" sz="1400" b="1" dirty="0">
                <a:solidFill>
                  <a:srgbClr val="013BDD"/>
                </a:solidFill>
                <a:latin typeface="Century Gothic" panose="020B0502020202020204" pitchFamily="34" charset="0"/>
              </a:rPr>
              <a:t>300, 000</a:t>
            </a:r>
            <a:r>
              <a:rPr lang="en-US" sz="1100" dirty="0">
                <a:latin typeface="Century Gothic" panose="020B0502020202020204" pitchFamily="34" charset="0"/>
              </a:rPr>
              <a:t> </a:t>
            </a:r>
            <a:r>
              <a:rPr lang="en-US" sz="1400" b="1" dirty="0">
                <a:solidFill>
                  <a:srgbClr val="013BDD"/>
                </a:solidFill>
                <a:latin typeface="Century Gothic" panose="020B0502020202020204" pitchFamily="34" charset="0"/>
              </a:rPr>
              <a:t>vehicles</a:t>
            </a:r>
            <a:r>
              <a:rPr lang="en-US" sz="1100" dirty="0">
                <a:latin typeface="Century Gothic" panose="020B0502020202020204" pitchFamily="34" charset="0"/>
              </a:rPr>
              <a:t> cross the border legally each day.</a:t>
            </a:r>
            <a:endParaRPr lang="en-US" sz="1200" dirty="0">
              <a:latin typeface="Century Gothic" panose="020B0502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DAA7D0-12F9-E243-A371-135EBF21F446}"/>
              </a:ext>
            </a:extLst>
          </p:cNvPr>
          <p:cNvSpPr txBox="1"/>
          <p:nvPr/>
        </p:nvSpPr>
        <p:spPr>
          <a:xfrm>
            <a:off x="427396" y="3534893"/>
            <a:ext cx="2246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 err="1">
                <a:solidFill>
                  <a:srgbClr val="013BDD"/>
                </a:solidFill>
                <a:latin typeface="Century Gothic" panose="020B0502020202020204" pitchFamily="34" charset="0"/>
              </a:rPr>
              <a:t>Daily</a:t>
            </a:r>
            <a:r>
              <a:rPr lang="es-ES_tradnl" b="1" dirty="0">
                <a:solidFill>
                  <a:srgbClr val="013BDD"/>
                </a:solidFill>
                <a:latin typeface="Century Gothic" panose="020B0502020202020204" pitchFamily="34" charset="0"/>
              </a:rPr>
              <a:t> </a:t>
            </a:r>
            <a:r>
              <a:rPr lang="es-ES_tradnl" b="1" dirty="0" err="1">
                <a:solidFill>
                  <a:srgbClr val="013BDD"/>
                </a:solidFill>
                <a:latin typeface="Century Gothic" panose="020B0502020202020204" pitchFamily="34" charset="0"/>
              </a:rPr>
              <a:t>numbers</a:t>
            </a:r>
            <a:endParaRPr lang="es-ES_tradnl" b="1" dirty="0">
              <a:solidFill>
                <a:srgbClr val="013BDD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BDBB3EB-DE12-8D4F-819C-7635E1E01B6F}"/>
              </a:ext>
            </a:extLst>
          </p:cNvPr>
          <p:cNvSpPr/>
          <p:nvPr/>
        </p:nvSpPr>
        <p:spPr>
          <a:xfrm>
            <a:off x="-12083" y="-312148"/>
            <a:ext cx="3165987" cy="7170148"/>
          </a:xfrm>
          <a:prstGeom prst="rect">
            <a:avLst/>
          </a:prstGeom>
          <a:solidFill>
            <a:srgbClr val="031D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rgbClr val="031D4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55C80B-A2CB-F247-8448-BA13F1A79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789" y="2488700"/>
            <a:ext cx="2876242" cy="83440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Consequences of closing the Border.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F5A0E0-94A1-ED4F-A7B9-D63C93D2BE63}"/>
              </a:ext>
            </a:extLst>
          </p:cNvPr>
          <p:cNvSpPr txBox="1"/>
          <p:nvPr/>
        </p:nvSpPr>
        <p:spPr>
          <a:xfrm>
            <a:off x="3376210" y="3048744"/>
            <a:ext cx="1789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800" b="1" dirty="0" err="1">
                <a:solidFill>
                  <a:srgbClr val="FFC000"/>
                </a:solidFill>
                <a:latin typeface="Century Gothic" panose="020B0502020202020204" pitchFamily="34" charset="0"/>
              </a:rPr>
              <a:t>Daily</a:t>
            </a:r>
            <a:r>
              <a:rPr lang="es-ES_tradnl" sz="28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305050-9E5B-8545-9BD6-0C4224B1540E}"/>
              </a:ext>
            </a:extLst>
          </p:cNvPr>
          <p:cNvSpPr txBox="1"/>
          <p:nvPr/>
        </p:nvSpPr>
        <p:spPr>
          <a:xfrm>
            <a:off x="3325281" y="2211794"/>
            <a:ext cx="4687086" cy="838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100" dirty="0">
                <a:latin typeface="Century Gothic" panose="020B0502020202020204" pitchFamily="34" charset="0"/>
              </a:rPr>
              <a:t>More than </a:t>
            </a:r>
            <a:r>
              <a:rPr lang="en-US" sz="14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85% </a:t>
            </a:r>
            <a:r>
              <a:rPr lang="en-US" sz="1100" dirty="0">
                <a:latin typeface="Century Gothic" panose="020B0502020202020204" pitchFamily="34" charset="0"/>
              </a:rPr>
              <a:t>of the trade between Mexico and the United States occurs by land border crossings.</a:t>
            </a:r>
          </a:p>
          <a:p>
            <a:pPr algn="just"/>
            <a:r>
              <a:rPr lang="en-US" sz="1100" dirty="0">
                <a:latin typeface="Century Gothic" panose="020B0502020202020204" pitchFamily="34" charset="0"/>
              </a:rPr>
              <a:t> </a:t>
            </a:r>
            <a:endParaRPr lang="es-ES_tradnl" sz="11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E4803C-6D50-3C43-8D82-0238DE7BC2FA}"/>
              </a:ext>
            </a:extLst>
          </p:cNvPr>
          <p:cNvSpPr txBox="1"/>
          <p:nvPr/>
        </p:nvSpPr>
        <p:spPr>
          <a:xfrm>
            <a:off x="3301633" y="538310"/>
            <a:ext cx="16049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8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In 2018: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C76D503-EB44-FB4F-8F2E-F90CD59066F6}"/>
              </a:ext>
            </a:extLst>
          </p:cNvPr>
          <p:cNvGrpSpPr/>
          <p:nvPr/>
        </p:nvGrpSpPr>
        <p:grpSpPr>
          <a:xfrm>
            <a:off x="3301633" y="1005281"/>
            <a:ext cx="5142272" cy="1039931"/>
            <a:chOff x="3391082" y="1035462"/>
            <a:chExt cx="5142272" cy="103993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B89AEA2-5768-5B49-8122-4C0D128D44F9}"/>
                </a:ext>
              </a:extLst>
            </p:cNvPr>
            <p:cNvSpPr txBox="1"/>
            <p:nvPr/>
          </p:nvSpPr>
          <p:spPr>
            <a:xfrm>
              <a:off x="3391082" y="1767616"/>
              <a:ext cx="51422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400" dirty="0">
                  <a:latin typeface="Century Gothic" panose="020B0502020202020204" pitchFamily="34" charset="0"/>
                </a:rPr>
                <a:t>Crossed the border </a:t>
              </a:r>
              <a:r>
                <a:rPr lang="en-US" sz="1200" dirty="0">
                  <a:latin typeface="Century Gothic" panose="020B0502020202020204" pitchFamily="34" charset="0"/>
                </a:rPr>
                <a:t>. 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E9C0501-055C-CC4D-995D-B5A1D5A1A9A5}"/>
                </a:ext>
              </a:extLst>
            </p:cNvPr>
            <p:cNvSpPr txBox="1"/>
            <p:nvPr/>
          </p:nvSpPr>
          <p:spPr>
            <a:xfrm>
              <a:off x="3407517" y="1048673"/>
              <a:ext cx="211307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latin typeface="Century Gothic" panose="020B0502020202020204" pitchFamily="34" charset="0"/>
                </a:rPr>
                <a:t>Almost</a:t>
              </a:r>
              <a:r>
                <a:rPr lang="en-US" sz="1200" dirty="0">
                  <a:latin typeface="Century Gothic" panose="020B0502020202020204" pitchFamily="34" charset="0"/>
                </a:rPr>
                <a:t> </a:t>
              </a:r>
              <a:r>
                <a:rPr lang="en-US" sz="1400" b="1" dirty="0">
                  <a:solidFill>
                    <a:srgbClr val="013BDD"/>
                  </a:solidFill>
                  <a:latin typeface="Century Gothic" panose="020B0502020202020204" pitchFamily="34" charset="0"/>
                </a:rPr>
                <a:t>13 million trucks</a:t>
              </a:r>
              <a:endParaRPr lang="en-US" sz="1200" b="1" dirty="0">
                <a:solidFill>
                  <a:srgbClr val="013BDD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124FCE7-E1E2-8644-825D-400A1D360BB6}"/>
                </a:ext>
              </a:extLst>
            </p:cNvPr>
            <p:cNvSpPr txBox="1"/>
            <p:nvPr/>
          </p:nvSpPr>
          <p:spPr>
            <a:xfrm>
              <a:off x="5405649" y="1035462"/>
              <a:ext cx="25715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latin typeface="Century Gothic" panose="020B0502020202020204" pitchFamily="34" charset="0"/>
                </a:rPr>
                <a:t>, more tan </a:t>
              </a:r>
              <a:r>
                <a:rPr lang="en-US" sz="1400" b="1" dirty="0">
                  <a:solidFill>
                    <a:srgbClr val="013BDD"/>
                  </a:solidFill>
                  <a:latin typeface="Century Gothic" panose="020B0502020202020204" pitchFamily="34" charset="0"/>
                </a:rPr>
                <a:t>22 thousand trains</a:t>
              </a:r>
              <a:endParaRPr lang="en-US" sz="1200" b="1" dirty="0">
                <a:solidFill>
                  <a:srgbClr val="013BDD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06BA7DC-1615-CC40-9BA9-6CBEED5F0982}"/>
                </a:ext>
              </a:extLst>
            </p:cNvPr>
            <p:cNvSpPr txBox="1"/>
            <p:nvPr/>
          </p:nvSpPr>
          <p:spPr>
            <a:xfrm>
              <a:off x="3414730" y="1377552"/>
              <a:ext cx="214193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013BDD"/>
                  </a:solidFill>
                  <a:latin typeface="Century Gothic" panose="020B0502020202020204" pitchFamily="34" charset="0"/>
                </a:rPr>
                <a:t>150 million</a:t>
              </a:r>
              <a:r>
                <a:rPr lang="en-US" sz="1200" dirty="0">
                  <a:latin typeface="Century Gothic" panose="020B0502020202020204" pitchFamily="34" charset="0"/>
                </a:rPr>
                <a:t> </a:t>
              </a:r>
              <a:r>
                <a:rPr lang="en-US" sz="1100" dirty="0">
                  <a:latin typeface="Century Gothic" panose="020B0502020202020204" pitchFamily="34" charset="0"/>
                </a:rPr>
                <a:t>light vehicles</a:t>
              </a:r>
              <a:r>
                <a:rPr lang="en-US" sz="1200" dirty="0">
                  <a:latin typeface="Century Gothic" panose="020B0502020202020204" pitchFamily="34" charset="0"/>
                </a:rPr>
                <a:t>,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280B7A4-4FC9-D34C-81FD-D5D69B07D41D}"/>
                </a:ext>
              </a:extLst>
            </p:cNvPr>
            <p:cNvSpPr txBox="1"/>
            <p:nvPr/>
          </p:nvSpPr>
          <p:spPr>
            <a:xfrm>
              <a:off x="5389852" y="1384506"/>
              <a:ext cx="278794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latin typeface="Century Gothic" panose="020B0502020202020204" pitchFamily="34" charset="0"/>
                </a:rPr>
                <a:t>more tan </a:t>
              </a:r>
              <a:r>
                <a:rPr lang="en-US" sz="1400" b="1" dirty="0">
                  <a:solidFill>
                    <a:srgbClr val="013BDD"/>
                  </a:solidFill>
                  <a:latin typeface="Century Gothic" panose="020B0502020202020204" pitchFamily="34" charset="0"/>
                </a:rPr>
                <a:t>90 million pedestrians</a:t>
              </a:r>
              <a:endParaRPr lang="en-US" sz="1200" b="1" dirty="0">
                <a:solidFill>
                  <a:srgbClr val="013BDD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C17D81F8-A111-EF42-AF75-E78D3740C7BA}"/>
              </a:ext>
            </a:extLst>
          </p:cNvPr>
          <p:cNvSpPr txBox="1"/>
          <p:nvPr/>
        </p:nvSpPr>
        <p:spPr>
          <a:xfrm>
            <a:off x="3376210" y="5099166"/>
            <a:ext cx="4943459" cy="915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entury Gothic" panose="020B0502020202020204" pitchFamily="34" charset="0"/>
              </a:rPr>
              <a:t>US MEXICO TRADE </a:t>
            </a:r>
            <a:r>
              <a:rPr lang="en-US" sz="1100" dirty="0">
                <a:latin typeface="Century Gothic" panose="020B0502020202020204" pitchFamily="34" charset="0"/>
              </a:rPr>
              <a:t>= </a:t>
            </a:r>
            <a:r>
              <a:rPr lang="en-US" sz="1100" b="1" dirty="0">
                <a:solidFill>
                  <a:srgbClr val="013BDD"/>
                </a:solidFill>
                <a:latin typeface="Century Gothic" panose="020B0502020202020204" pitchFamily="34" charset="0"/>
              </a:rPr>
              <a:t>1 million dollars per minute</a:t>
            </a:r>
            <a:r>
              <a:rPr lang="en-US" sz="1200" b="1" dirty="0">
                <a:solidFill>
                  <a:srgbClr val="013BDD"/>
                </a:solidFill>
                <a:latin typeface="Century Gothic" panose="020B0502020202020204" pitchFamily="34" charset="0"/>
              </a:rPr>
              <a:t> </a:t>
            </a:r>
            <a:r>
              <a:rPr lang="en-US" sz="1100" dirty="0">
                <a:latin typeface="Century Gothic" panose="020B0502020202020204" pitchFamily="34" charset="0"/>
              </a:rPr>
              <a:t>(more than </a:t>
            </a:r>
            <a:r>
              <a:rPr lang="en-US" sz="1050" b="1" dirty="0">
                <a:solidFill>
                  <a:srgbClr val="013BDD"/>
                </a:solidFill>
                <a:latin typeface="Century Gothic" panose="020B0502020202020204" pitchFamily="34" charset="0"/>
              </a:rPr>
              <a:t>1,400 million dollars per day</a:t>
            </a:r>
            <a:r>
              <a:rPr lang="en-US" sz="1100" dirty="0">
                <a:latin typeface="Century Gothic" panose="020B0502020202020204" pitchFamily="34" charset="0"/>
              </a:rPr>
              <a:t>). </a:t>
            </a:r>
            <a:br>
              <a:rPr lang="en-US" sz="1050" dirty="0">
                <a:latin typeface="Century Gothic" panose="020B0502020202020204" pitchFamily="34" charset="0"/>
              </a:rPr>
            </a:br>
            <a:r>
              <a:rPr lang="en-US" sz="1050" dirty="0">
                <a:latin typeface="Century Gothic" panose="020B0502020202020204" pitchFamily="34" charset="0"/>
              </a:rPr>
              <a:t> </a:t>
            </a:r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777891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0D37E7-607D-4443-8C18-934168E87F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5286" y="2246021"/>
            <a:ext cx="4725458" cy="2365956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lnSpc>
                <a:spcPct val="170000"/>
              </a:lnSpc>
              <a:buNone/>
            </a:pPr>
            <a:endParaRPr lang="en-US" sz="2500" dirty="0">
              <a:latin typeface="Century Gothic" panose="020B0502020202020204" pitchFamily="34" charset="0"/>
            </a:endParaRPr>
          </a:p>
          <a:p>
            <a:pPr marL="0" indent="0" algn="ctr">
              <a:lnSpc>
                <a:spcPct val="170000"/>
              </a:lnSpc>
              <a:buNone/>
            </a:pPr>
            <a:r>
              <a:rPr lang="en-US" sz="2500" dirty="0">
                <a:latin typeface="Century Gothic" panose="020B0502020202020204" pitchFamily="34" charset="0"/>
              </a:rPr>
              <a:t>Adverse effects on the economy of </a:t>
            </a:r>
            <a:r>
              <a:rPr lang="en-US" sz="3300" b="1" dirty="0">
                <a:solidFill>
                  <a:srgbClr val="013BDD"/>
                </a:solidFill>
                <a:latin typeface="Century Gothic" panose="020B0502020202020204" pitchFamily="34" charset="0"/>
              </a:rPr>
              <a:t>90 million people</a:t>
            </a:r>
            <a:r>
              <a:rPr lang="en-US" sz="2500" dirty="0">
                <a:latin typeface="Century Gothic" panose="020B0502020202020204" pitchFamily="34" charset="0"/>
              </a:rPr>
              <a:t> living in border  States. </a:t>
            </a:r>
          </a:p>
          <a:p>
            <a:pPr marL="0" indent="0" algn="ctr">
              <a:buNone/>
            </a:pPr>
            <a:br>
              <a:rPr lang="en-US" sz="1800" dirty="0">
                <a:latin typeface="Century Gothic" panose="020B0502020202020204" pitchFamily="34" charset="0"/>
              </a:rPr>
            </a:br>
            <a:r>
              <a:rPr lang="en-US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B7E1392-1625-5643-B4DA-20637EDB5D5B}"/>
              </a:ext>
            </a:extLst>
          </p:cNvPr>
          <p:cNvSpPr/>
          <p:nvPr/>
        </p:nvSpPr>
        <p:spPr>
          <a:xfrm>
            <a:off x="0" y="-122904"/>
            <a:ext cx="3165987" cy="7103807"/>
          </a:xfrm>
          <a:prstGeom prst="rect">
            <a:avLst/>
          </a:prstGeom>
          <a:solidFill>
            <a:srgbClr val="031D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E8FC43-4466-2B4E-8C84-8E3571019B2E}"/>
              </a:ext>
            </a:extLst>
          </p:cNvPr>
          <p:cNvSpPr txBox="1"/>
          <p:nvPr/>
        </p:nvSpPr>
        <p:spPr>
          <a:xfrm>
            <a:off x="0" y="2727154"/>
            <a:ext cx="31390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More Consequences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2C738E-FD1A-6E4F-8F8E-E5CF21D4DB2B}"/>
              </a:ext>
            </a:extLst>
          </p:cNvPr>
          <p:cNvSpPr txBox="1"/>
          <p:nvPr/>
        </p:nvSpPr>
        <p:spPr>
          <a:xfrm>
            <a:off x="4768648" y="4150312"/>
            <a:ext cx="25563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n-US" b="1" dirty="0">
                <a:solidFill>
                  <a:srgbClr val="013BDD"/>
                </a:solidFill>
                <a:latin typeface="Century Gothic" panose="020B0502020202020204" pitchFamily="34" charset="0"/>
              </a:rPr>
              <a:t>10 from U.S</a:t>
            </a:r>
            <a:r>
              <a:rPr lang="en-US" dirty="0">
                <a:latin typeface="Century Gothic" panose="020B0502020202020204" pitchFamily="34" charset="0"/>
              </a:rPr>
              <a:t>. and </a:t>
            </a:r>
            <a:br>
              <a:rPr lang="en-US" dirty="0">
                <a:latin typeface="Century Gothic" panose="020B0502020202020204" pitchFamily="34" charset="0"/>
              </a:rPr>
            </a:br>
            <a:r>
              <a:rPr lang="en-US" b="1" dirty="0">
                <a:solidFill>
                  <a:srgbClr val="013BDD"/>
                </a:solidFill>
                <a:latin typeface="Century Gothic" panose="020B0502020202020204" pitchFamily="34" charset="0"/>
              </a:rPr>
              <a:t>6 from Mexico.</a:t>
            </a:r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6956580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E3583ED-0952-3348-862F-D79E8F3B4355}"/>
              </a:ext>
            </a:extLst>
          </p:cNvPr>
          <p:cNvSpPr/>
          <p:nvPr/>
        </p:nvSpPr>
        <p:spPr>
          <a:xfrm>
            <a:off x="0" y="330285"/>
            <a:ext cx="9144000" cy="6858000"/>
          </a:xfrm>
          <a:prstGeom prst="rect">
            <a:avLst/>
          </a:prstGeom>
          <a:solidFill>
            <a:srgbClr val="0E1D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B6E3DFD-FEA4-C44B-92ED-617BA352BE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3747" y="3766140"/>
            <a:ext cx="2967759" cy="2761575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A7845FD0-5876-CF49-8F2D-412A04A061A1}"/>
              </a:ext>
            </a:extLst>
          </p:cNvPr>
          <p:cNvSpPr txBox="1">
            <a:spLocks/>
          </p:cNvSpPr>
          <p:nvPr/>
        </p:nvSpPr>
        <p:spPr>
          <a:xfrm>
            <a:off x="762000" y="460251"/>
            <a:ext cx="8382000" cy="11148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b="1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 MEXICO´S NEGOTIATION TEAM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43DC22-5316-1E47-B894-4BBEF5B0218D}"/>
              </a:ext>
            </a:extLst>
          </p:cNvPr>
          <p:cNvSpPr txBox="1"/>
          <p:nvPr/>
        </p:nvSpPr>
        <p:spPr>
          <a:xfrm>
            <a:off x="212751" y="1911130"/>
            <a:ext cx="40620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Ministry of Economy. Experienced team.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endParaRPr lang="en-US" sz="1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NEXT DOOR ROOM. </a:t>
            </a: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Link between the private sector and Ministry of Economy.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317FDA-FD9D-D345-8FFB-DAFBCDDFC5AE}"/>
              </a:ext>
            </a:extLst>
          </p:cNvPr>
          <p:cNvSpPr txBox="1"/>
          <p:nvPr/>
        </p:nvSpPr>
        <p:spPr>
          <a:xfrm>
            <a:off x="212751" y="5183601"/>
            <a:ext cx="39126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Application of tariffs to Mexico according to rule 232 of "national security".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2C4BCEE-8030-5E43-8846-23B98D18EFC1}"/>
              </a:ext>
            </a:extLst>
          </p:cNvPr>
          <p:cNvSpPr/>
          <p:nvPr/>
        </p:nvSpPr>
        <p:spPr>
          <a:xfrm>
            <a:off x="4915729" y="4579081"/>
            <a:ext cx="384136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44" indent="-285744" algn="just">
              <a:buFont typeface="Arial" panose="020B0604020202020204" pitchFamily="34" charset="0"/>
              <a:buChar char="•"/>
            </a:pPr>
            <a:r>
              <a:rPr lang="es-MX" sz="140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Impact of the negotiations on the Mexican Peso and volatility for issues in emerging markets.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1FF3620-DFD5-194C-B4FF-2F64280A868F}"/>
              </a:ext>
            </a:extLst>
          </p:cNvPr>
          <p:cNvSpPr/>
          <p:nvPr/>
        </p:nvSpPr>
        <p:spPr>
          <a:xfrm>
            <a:off x="212751" y="2965269"/>
            <a:ext cx="395087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s-MX" sz="140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Balance of Political interests prioritized over economic and commercial indicators.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271E7C6-9273-D64D-AC38-E3220BE80A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575" y="597503"/>
            <a:ext cx="813652" cy="81365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E4B4FA8-884D-164F-86A5-F799F80C9A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3867" y="6294666"/>
            <a:ext cx="969084" cy="40328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E96FD31-E835-8543-B798-9A70CA05D6FF}"/>
              </a:ext>
            </a:extLst>
          </p:cNvPr>
          <p:cNvSpPr/>
          <p:nvPr/>
        </p:nvSpPr>
        <p:spPr>
          <a:xfrm>
            <a:off x="212751" y="4074434"/>
            <a:ext cx="395087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44" indent="-285744" algn="just">
              <a:buFont typeface="Arial" panose="020B0604020202020204" pitchFamily="34" charset="0"/>
              <a:buChar char="•"/>
            </a:pPr>
            <a:r>
              <a:rPr lang="es-MX" sz="140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Negotiation strategy of the U.S. led to threats and a trade war with its key partner. </a:t>
            </a:r>
          </a:p>
        </p:txBody>
      </p:sp>
    </p:spTree>
    <p:extLst>
      <p:ext uri="{BB962C8B-B14F-4D97-AF65-F5344CB8AC3E}">
        <p14:creationId xmlns:p14="http://schemas.microsoft.com/office/powerpoint/2010/main" val="1691000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173356A-8FD5-544D-B1F6-600CCF8885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141" b="11517"/>
          <a:stretch/>
        </p:blipFill>
        <p:spPr>
          <a:xfrm>
            <a:off x="0" y="1775012"/>
            <a:ext cx="9144000" cy="49261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612CCF7-61A4-B542-8D13-ADB37355EC8C}"/>
              </a:ext>
            </a:extLst>
          </p:cNvPr>
          <p:cNvSpPr txBox="1"/>
          <p:nvPr/>
        </p:nvSpPr>
        <p:spPr>
          <a:xfrm>
            <a:off x="152399" y="863049"/>
            <a:ext cx="59362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800" b="1" dirty="0">
                <a:solidFill>
                  <a:srgbClr val="013BDD"/>
                </a:solidFill>
                <a:latin typeface="Century Gothic" panose="020B0502020202020204" pitchFamily="34" charset="0"/>
              </a:rPr>
              <a:t>POISONED PILLS = DEAL BREAKERS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BC9A59B-C4D2-F147-9DC4-78F64F32AC57}"/>
              </a:ext>
            </a:extLst>
          </p:cNvPr>
          <p:cNvSpPr/>
          <p:nvPr/>
        </p:nvSpPr>
        <p:spPr>
          <a:xfrm>
            <a:off x="0" y="1775012"/>
            <a:ext cx="7960659" cy="2850776"/>
          </a:xfrm>
          <a:prstGeom prst="rect">
            <a:avLst/>
          </a:prstGeom>
          <a:solidFill>
            <a:srgbClr val="0E1D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AF0AB8-FD44-894D-8974-087D6D65B7EC}"/>
              </a:ext>
            </a:extLst>
          </p:cNvPr>
          <p:cNvSpPr txBox="1"/>
          <p:nvPr/>
        </p:nvSpPr>
        <p:spPr>
          <a:xfrm>
            <a:off x="152399" y="2029279"/>
            <a:ext cx="765585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1. The “sunset” clause.</a:t>
            </a:r>
          </a:p>
          <a:p>
            <a:endParaRPr lang="en-US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n-US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2. Seasonality </a:t>
            </a:r>
          </a:p>
          <a:p>
            <a:endParaRPr lang="en-US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n-US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3. Deficit Reduction</a:t>
            </a:r>
          </a:p>
          <a:p>
            <a:endParaRPr lang="en-US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n-US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4. Automotive</a:t>
            </a:r>
          </a:p>
          <a:p>
            <a:endParaRPr lang="en-US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n-US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5. ISDS</a:t>
            </a:r>
          </a:p>
        </p:txBody>
      </p:sp>
    </p:spTree>
    <p:extLst>
      <p:ext uri="{BB962C8B-B14F-4D97-AF65-F5344CB8AC3E}">
        <p14:creationId xmlns:p14="http://schemas.microsoft.com/office/powerpoint/2010/main" val="11965667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1339</TotalTime>
  <Words>1138</Words>
  <Application>Microsoft Macintosh PowerPoint</Application>
  <PresentationFormat>On-screen Show (4:3)</PresentationFormat>
  <Paragraphs>205</Paragraphs>
  <Slides>17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Arial</vt:lpstr>
      <vt:lpstr>Brush Script MT</vt:lpstr>
      <vt:lpstr>Calibri</vt:lpstr>
      <vt:lpstr>Calibri Light</vt:lpstr>
      <vt:lpstr>Century Gothic</vt:lpstr>
      <vt:lpstr>Impact</vt:lpstr>
      <vt:lpstr>Oswald</vt:lpstr>
      <vt:lpstr>Trebuchet MS</vt:lpstr>
      <vt:lpstr>Office Theme</vt:lpstr>
      <vt:lpstr>PowerPoint Presentation</vt:lpstr>
      <vt:lpstr>USMCA</vt:lpstr>
      <vt:lpstr>PowerPoint Presentation</vt:lpstr>
      <vt:lpstr>PowerPoint Presentation</vt:lpstr>
      <vt:lpstr>PowerPoint Presentation</vt:lpstr>
      <vt:lpstr>Consequences of closing the Border.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USMCA: where are we today? </vt:lpstr>
      <vt:lpstr>PowerPoint Presentation</vt:lpstr>
      <vt:lpstr>SCENARIOS FOR THE USMCA IN USA </vt:lpstr>
      <vt:lpstr>New Chapters</vt:lpstr>
      <vt:lpstr>These countries have the biggest trade risks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NAFTA</dc:title>
  <dc:creator>Iliana Diaz</dc:creator>
  <cp:lastModifiedBy>Hugo Cuesta</cp:lastModifiedBy>
  <cp:revision>150</cp:revision>
  <cp:lastPrinted>2018-09-24T20:51:23Z</cp:lastPrinted>
  <dcterms:created xsi:type="dcterms:W3CDTF">2018-02-13T19:07:03Z</dcterms:created>
  <dcterms:modified xsi:type="dcterms:W3CDTF">2019-05-16T00:16:21Z</dcterms:modified>
</cp:coreProperties>
</file>